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handoutMasterIdLst>
    <p:handoutMasterId r:id="rId93"/>
  </p:handoutMasterIdLst>
  <p:sldIdLst>
    <p:sldId id="256" r:id="rId2"/>
    <p:sldId id="257" r:id="rId3"/>
    <p:sldId id="328" r:id="rId4"/>
    <p:sldId id="329" r:id="rId5"/>
    <p:sldId id="331" r:id="rId6"/>
    <p:sldId id="332" r:id="rId7"/>
    <p:sldId id="283" r:id="rId8"/>
    <p:sldId id="341" r:id="rId9"/>
    <p:sldId id="350" r:id="rId10"/>
    <p:sldId id="351" r:id="rId11"/>
    <p:sldId id="340" r:id="rId12"/>
    <p:sldId id="270" r:id="rId13"/>
    <p:sldId id="259" r:id="rId14"/>
    <p:sldId id="284" r:id="rId15"/>
    <p:sldId id="281" r:id="rId16"/>
    <p:sldId id="314" r:id="rId17"/>
    <p:sldId id="333" r:id="rId18"/>
    <p:sldId id="336" r:id="rId19"/>
    <p:sldId id="335" r:id="rId20"/>
    <p:sldId id="334" r:id="rId21"/>
    <p:sldId id="260" r:id="rId22"/>
    <p:sldId id="285" r:id="rId23"/>
    <p:sldId id="286" r:id="rId24"/>
    <p:sldId id="273" r:id="rId25"/>
    <p:sldId id="271" r:id="rId26"/>
    <p:sldId id="261" r:id="rId27"/>
    <p:sldId id="282" r:id="rId28"/>
    <p:sldId id="287" r:id="rId29"/>
    <p:sldId id="262" r:id="rId30"/>
    <p:sldId id="338" r:id="rId31"/>
    <p:sldId id="263" r:id="rId32"/>
    <p:sldId id="264" r:id="rId33"/>
    <p:sldId id="288" r:id="rId34"/>
    <p:sldId id="289" r:id="rId35"/>
    <p:sldId id="290" r:id="rId36"/>
    <p:sldId id="280" r:id="rId37"/>
    <p:sldId id="315" r:id="rId38"/>
    <p:sldId id="316" r:id="rId39"/>
    <p:sldId id="317" r:id="rId40"/>
    <p:sldId id="339" r:id="rId41"/>
    <p:sldId id="291" r:id="rId42"/>
    <p:sldId id="292" r:id="rId43"/>
    <p:sldId id="293" r:id="rId44"/>
    <p:sldId id="297" r:id="rId45"/>
    <p:sldId id="294" r:id="rId46"/>
    <p:sldId id="295" r:id="rId47"/>
    <p:sldId id="298" r:id="rId48"/>
    <p:sldId id="265" r:id="rId49"/>
    <p:sldId id="275" r:id="rId50"/>
    <p:sldId id="276" r:id="rId51"/>
    <p:sldId id="299" r:id="rId52"/>
    <p:sldId id="342" r:id="rId53"/>
    <p:sldId id="343" r:id="rId54"/>
    <p:sldId id="344" r:id="rId55"/>
    <p:sldId id="345" r:id="rId56"/>
    <p:sldId id="346" r:id="rId57"/>
    <p:sldId id="277" r:id="rId58"/>
    <p:sldId id="309" r:id="rId59"/>
    <p:sldId id="274" r:id="rId60"/>
    <p:sldId id="303" r:id="rId61"/>
    <p:sldId id="279" r:id="rId62"/>
    <p:sldId id="278" r:id="rId63"/>
    <p:sldId id="300" r:id="rId64"/>
    <p:sldId id="272" r:id="rId65"/>
    <p:sldId id="307" r:id="rId66"/>
    <p:sldId id="318" r:id="rId67"/>
    <p:sldId id="319" r:id="rId68"/>
    <p:sldId id="308" r:id="rId69"/>
    <p:sldId id="310" r:id="rId70"/>
    <p:sldId id="322" r:id="rId71"/>
    <p:sldId id="323" r:id="rId72"/>
    <p:sldId id="324" r:id="rId73"/>
    <p:sldId id="325" r:id="rId74"/>
    <p:sldId id="326" r:id="rId75"/>
    <p:sldId id="327" r:id="rId76"/>
    <p:sldId id="301" r:id="rId77"/>
    <p:sldId id="311" r:id="rId78"/>
    <p:sldId id="312" r:id="rId79"/>
    <p:sldId id="313" r:id="rId80"/>
    <p:sldId id="302" r:id="rId81"/>
    <p:sldId id="304" r:id="rId82"/>
    <p:sldId id="305" r:id="rId83"/>
    <p:sldId id="348" r:id="rId84"/>
    <p:sldId id="306" r:id="rId85"/>
    <p:sldId id="347" r:id="rId86"/>
    <p:sldId id="321" r:id="rId87"/>
    <p:sldId id="337" r:id="rId88"/>
    <p:sldId id="349" r:id="rId89"/>
    <p:sldId id="320" r:id="rId90"/>
    <p:sldId id="269" r:id="rId91"/>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43" d="100"/>
          <a:sy n="43" d="100"/>
        </p:scale>
        <p:origin x="-1092"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AEC7659-93D2-44C3-9ADD-23F5AB87AC1C}" type="datetimeFigureOut">
              <a:rPr lang="nl-NL" smtClean="0"/>
              <a:pPr/>
              <a:t>24-12-2008</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nl-NL" smtClean="0"/>
              <a:t>Mail-Art </a:t>
            </a:r>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E925C4B-5D6D-42D2-9801-9276F113FC27}" type="slidenum">
              <a:rPr lang="nl-NL" smtClean="0"/>
              <a:pPr/>
              <a:t>‹nr.›</a:t>
            </a:fld>
            <a:endParaRPr lang="nl-NL"/>
          </a:p>
        </p:txBody>
      </p:sp>
    </p:spTree>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EAD84F-9AFB-4B42-8F59-17030BD37F97}" type="datetimeFigureOut">
              <a:rPr lang="nl-NL" smtClean="0"/>
              <a:pPr/>
              <a:t>24-12-2008</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nl-NL" smtClean="0"/>
              <a:t>Mail-Art </a:t>
            </a:r>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94ABC8-26DB-48B7-98F1-2D186C999CBA}" type="slidenum">
              <a:rPr lang="nl-NL" smtClean="0"/>
              <a:pPr/>
              <a:t>‹nr.›</a:t>
            </a:fld>
            <a:endParaRPr lang="nl-NL"/>
          </a:p>
        </p:txBody>
      </p:sp>
    </p:spTree>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ebsite.lineone.net/~grandlaf/NEOMIS.htm"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www.jaybabcock.com/neoist.html" TargetMode="External"/><Relationship Id="rId4" Type="http://schemas.openxmlformats.org/officeDocument/2006/relationships/hyperlink" Target="http://members.eisa.com/~ec089540/monty.htm"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Lezing / Gastles op </a:t>
            </a:r>
            <a:r>
              <a:rPr lang="nl-NL" smtClean="0"/>
              <a:t>de </a:t>
            </a:r>
            <a:r>
              <a:rPr lang="nl-NL" smtClean="0"/>
              <a:t>Willem </a:t>
            </a:r>
            <a:r>
              <a:rPr lang="nl-NL" dirty="0" smtClean="0"/>
              <a:t>de Kooning Academie te Rotterdam op 22 September 2008</a:t>
            </a:r>
            <a:endParaRPr lang="nl-NL" dirty="0"/>
          </a:p>
        </p:txBody>
      </p:sp>
      <p:sp>
        <p:nvSpPr>
          <p:cNvPr id="4" name="Tijdelijke aanduiding voor voettekst 3"/>
          <p:cNvSpPr>
            <a:spLocks noGrp="1"/>
          </p:cNvSpPr>
          <p:nvPr>
            <p:ph type="ftr" sz="quarter" idx="10"/>
          </p:nvPr>
        </p:nvSpPr>
        <p:spPr/>
        <p:txBody>
          <a:bodyPr/>
          <a:lstStyle/>
          <a:p>
            <a:r>
              <a:rPr lang="nl-NL" smtClean="0"/>
              <a:t>Mail-Art </a:t>
            </a:r>
            <a:endParaRPr lang="nl-NL"/>
          </a:p>
        </p:txBody>
      </p:sp>
      <p:sp>
        <p:nvSpPr>
          <p:cNvPr id="5" name="Tijdelijke aanduiding voor dianummer 4"/>
          <p:cNvSpPr>
            <a:spLocks noGrp="1"/>
          </p:cNvSpPr>
          <p:nvPr>
            <p:ph type="sldNum" sz="quarter" idx="11"/>
          </p:nvPr>
        </p:nvSpPr>
        <p:spPr/>
        <p:txBody>
          <a:bodyPr/>
          <a:lstStyle/>
          <a:p>
            <a:fld id="{3394ABC8-26DB-48B7-98F1-2D186C999CBA}" type="slidenum">
              <a:rPr lang="nl-NL" smtClean="0"/>
              <a:pPr/>
              <a:t>1</a:t>
            </a:fld>
            <a:endParaRPr lang="nl-N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Guy Bleus</a:t>
            </a:r>
            <a:r>
              <a:rPr lang="nl-NL" baseline="0" dirty="0" smtClean="0"/>
              <a:t> heeft meerdere modellen van deze communicatie gemaakt</a:t>
            </a:r>
            <a:endParaRPr lang="nl-NL" dirty="0"/>
          </a:p>
        </p:txBody>
      </p:sp>
      <p:sp>
        <p:nvSpPr>
          <p:cNvPr id="4" name="Tijdelijke aanduiding voor voettekst 3"/>
          <p:cNvSpPr>
            <a:spLocks noGrp="1"/>
          </p:cNvSpPr>
          <p:nvPr>
            <p:ph type="ftr" sz="quarter" idx="10"/>
          </p:nvPr>
        </p:nvSpPr>
        <p:spPr/>
        <p:txBody>
          <a:bodyPr/>
          <a:lstStyle/>
          <a:p>
            <a:r>
              <a:rPr lang="nl-NL" smtClean="0"/>
              <a:t>Mail-Art </a:t>
            </a:r>
            <a:endParaRPr lang="nl-NL"/>
          </a:p>
        </p:txBody>
      </p:sp>
      <p:sp>
        <p:nvSpPr>
          <p:cNvPr id="5" name="Tijdelijke aanduiding voor dianummer 4"/>
          <p:cNvSpPr>
            <a:spLocks noGrp="1"/>
          </p:cNvSpPr>
          <p:nvPr>
            <p:ph type="sldNum" sz="quarter" idx="11"/>
          </p:nvPr>
        </p:nvSpPr>
        <p:spPr/>
        <p:txBody>
          <a:bodyPr/>
          <a:lstStyle/>
          <a:p>
            <a:fld id="{3394ABC8-26DB-48B7-98F1-2D186C999CBA}" type="slidenum">
              <a:rPr lang="nl-NL" smtClean="0"/>
              <a:pPr/>
              <a:t>26</a:t>
            </a:fld>
            <a:endParaRPr lang="nl-N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Dit is een nieuwere Anthologie over </a:t>
            </a:r>
            <a:r>
              <a:rPr lang="nl-NL" dirty="0" err="1" smtClean="0"/>
              <a:t>Mail-Art</a:t>
            </a:r>
            <a:r>
              <a:rPr lang="nl-NL" dirty="0" smtClean="0"/>
              <a:t> en bevat</a:t>
            </a:r>
            <a:r>
              <a:rPr lang="nl-NL" baseline="0" dirty="0" smtClean="0"/>
              <a:t> meer recente informatie over de veranderingen.</a:t>
            </a:r>
            <a:endParaRPr lang="nl-NL" dirty="0"/>
          </a:p>
        </p:txBody>
      </p:sp>
      <p:sp>
        <p:nvSpPr>
          <p:cNvPr id="4" name="Tijdelijke aanduiding voor voettekst 3"/>
          <p:cNvSpPr>
            <a:spLocks noGrp="1"/>
          </p:cNvSpPr>
          <p:nvPr>
            <p:ph type="ftr" sz="quarter" idx="10"/>
          </p:nvPr>
        </p:nvSpPr>
        <p:spPr/>
        <p:txBody>
          <a:bodyPr/>
          <a:lstStyle/>
          <a:p>
            <a:r>
              <a:rPr lang="nl-NL" smtClean="0"/>
              <a:t>Mail-Art </a:t>
            </a:r>
            <a:endParaRPr lang="nl-NL"/>
          </a:p>
        </p:txBody>
      </p:sp>
      <p:sp>
        <p:nvSpPr>
          <p:cNvPr id="5" name="Tijdelijke aanduiding voor dianummer 4"/>
          <p:cNvSpPr>
            <a:spLocks noGrp="1"/>
          </p:cNvSpPr>
          <p:nvPr>
            <p:ph type="sldNum" sz="quarter" idx="11"/>
          </p:nvPr>
        </p:nvSpPr>
        <p:spPr/>
        <p:txBody>
          <a:bodyPr/>
          <a:lstStyle/>
          <a:p>
            <a:fld id="{3394ABC8-26DB-48B7-98F1-2D186C999CBA}" type="slidenum">
              <a:rPr lang="nl-NL" smtClean="0"/>
              <a:pPr/>
              <a:t>46</a:t>
            </a:fld>
            <a:endParaRPr lang="nl-N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Enveloppe naar RSM. Later</a:t>
            </a:r>
            <a:r>
              <a:rPr lang="nl-NL" baseline="0" dirty="0" smtClean="0"/>
              <a:t> </a:t>
            </a:r>
            <a:r>
              <a:rPr lang="nl-NL" dirty="0" smtClean="0"/>
              <a:t>ook gepubliceerd bij een 4 bladzijdes lang artikel / interview met mij.</a:t>
            </a:r>
            <a:endParaRPr lang="nl-NL" dirty="0"/>
          </a:p>
        </p:txBody>
      </p:sp>
      <p:sp>
        <p:nvSpPr>
          <p:cNvPr id="4" name="Tijdelijke aanduiding voor voettekst 3"/>
          <p:cNvSpPr>
            <a:spLocks noGrp="1"/>
          </p:cNvSpPr>
          <p:nvPr>
            <p:ph type="ftr" sz="quarter" idx="10"/>
          </p:nvPr>
        </p:nvSpPr>
        <p:spPr/>
        <p:txBody>
          <a:bodyPr/>
          <a:lstStyle/>
          <a:p>
            <a:r>
              <a:rPr lang="nl-NL" smtClean="0"/>
              <a:t>Mail-Art </a:t>
            </a:r>
            <a:endParaRPr lang="nl-NL"/>
          </a:p>
        </p:txBody>
      </p:sp>
      <p:sp>
        <p:nvSpPr>
          <p:cNvPr id="5" name="Tijdelijke aanduiding voor dianummer 4"/>
          <p:cNvSpPr>
            <a:spLocks noGrp="1"/>
          </p:cNvSpPr>
          <p:nvPr>
            <p:ph type="sldNum" sz="quarter" idx="11"/>
          </p:nvPr>
        </p:nvSpPr>
        <p:spPr/>
        <p:txBody>
          <a:bodyPr/>
          <a:lstStyle/>
          <a:p>
            <a:fld id="{3394ABC8-26DB-48B7-98F1-2D186C999CBA}" type="slidenum">
              <a:rPr lang="nl-NL" smtClean="0"/>
              <a:pPr/>
              <a:t>66</a:t>
            </a:fld>
            <a:endParaRPr lang="nl-N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err="1" smtClean="0"/>
              <a:t>Envelope</a:t>
            </a:r>
            <a:r>
              <a:rPr lang="nl-NL" dirty="0" smtClean="0"/>
              <a:t> naar Stangroom. Zeefdruktechnieken, stickers, stempels.</a:t>
            </a:r>
            <a:endParaRPr lang="nl-NL" dirty="0"/>
          </a:p>
        </p:txBody>
      </p:sp>
      <p:sp>
        <p:nvSpPr>
          <p:cNvPr id="4" name="Tijdelijke aanduiding voor voettekst 3"/>
          <p:cNvSpPr>
            <a:spLocks noGrp="1"/>
          </p:cNvSpPr>
          <p:nvPr>
            <p:ph type="ftr" sz="quarter" idx="10"/>
          </p:nvPr>
        </p:nvSpPr>
        <p:spPr/>
        <p:txBody>
          <a:bodyPr/>
          <a:lstStyle/>
          <a:p>
            <a:r>
              <a:rPr lang="nl-NL" smtClean="0"/>
              <a:t>Mail-Art </a:t>
            </a:r>
            <a:endParaRPr lang="nl-NL"/>
          </a:p>
        </p:txBody>
      </p:sp>
      <p:sp>
        <p:nvSpPr>
          <p:cNvPr id="5" name="Tijdelijke aanduiding voor dianummer 4"/>
          <p:cNvSpPr>
            <a:spLocks noGrp="1"/>
          </p:cNvSpPr>
          <p:nvPr>
            <p:ph type="sldNum" sz="quarter" idx="11"/>
          </p:nvPr>
        </p:nvSpPr>
        <p:spPr/>
        <p:txBody>
          <a:bodyPr/>
          <a:lstStyle/>
          <a:p>
            <a:fld id="{3394ABC8-26DB-48B7-98F1-2D186C999CBA}" type="slidenum">
              <a:rPr lang="nl-NL" smtClean="0"/>
              <a:pPr/>
              <a:t>68</a:t>
            </a:fld>
            <a:endParaRPr lang="nl-N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Onderdeel van een grotere serie – Acryl beschilderde enveloppen</a:t>
            </a:r>
            <a:endParaRPr lang="nl-NL" dirty="0"/>
          </a:p>
        </p:txBody>
      </p:sp>
      <p:sp>
        <p:nvSpPr>
          <p:cNvPr id="4" name="Tijdelijke aanduiding voor voettekst 3"/>
          <p:cNvSpPr>
            <a:spLocks noGrp="1"/>
          </p:cNvSpPr>
          <p:nvPr>
            <p:ph type="ftr" sz="quarter" idx="10"/>
          </p:nvPr>
        </p:nvSpPr>
        <p:spPr/>
        <p:txBody>
          <a:bodyPr/>
          <a:lstStyle/>
          <a:p>
            <a:r>
              <a:rPr lang="nl-NL" smtClean="0"/>
              <a:t>Mail-Art </a:t>
            </a:r>
            <a:endParaRPr lang="nl-NL"/>
          </a:p>
        </p:txBody>
      </p:sp>
      <p:sp>
        <p:nvSpPr>
          <p:cNvPr id="5" name="Tijdelijke aanduiding voor dianummer 4"/>
          <p:cNvSpPr>
            <a:spLocks noGrp="1"/>
          </p:cNvSpPr>
          <p:nvPr>
            <p:ph type="sldNum" sz="quarter" idx="11"/>
          </p:nvPr>
        </p:nvSpPr>
        <p:spPr/>
        <p:txBody>
          <a:bodyPr/>
          <a:lstStyle/>
          <a:p>
            <a:fld id="{3394ABC8-26DB-48B7-98F1-2D186C999CBA}" type="slidenum">
              <a:rPr lang="nl-NL" smtClean="0"/>
              <a:pPr/>
              <a:t>79</a:t>
            </a:fld>
            <a:endParaRPr lang="nl-N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Vreemde vormen versturen per post.</a:t>
            </a:r>
            <a:r>
              <a:rPr lang="nl-NL" baseline="0" dirty="0" smtClean="0"/>
              <a:t>  </a:t>
            </a:r>
            <a:r>
              <a:rPr lang="nl-NL" baseline="0" dirty="0" err="1" smtClean="0"/>
              <a:t>TAM-logo</a:t>
            </a:r>
            <a:r>
              <a:rPr lang="nl-NL" baseline="0" dirty="0" smtClean="0"/>
              <a:t> naar Guy Bleus.</a:t>
            </a:r>
            <a:endParaRPr lang="nl-NL" dirty="0"/>
          </a:p>
        </p:txBody>
      </p:sp>
      <p:sp>
        <p:nvSpPr>
          <p:cNvPr id="4" name="Tijdelijke aanduiding voor voettekst 3"/>
          <p:cNvSpPr>
            <a:spLocks noGrp="1"/>
          </p:cNvSpPr>
          <p:nvPr>
            <p:ph type="ftr" sz="quarter" idx="10"/>
          </p:nvPr>
        </p:nvSpPr>
        <p:spPr/>
        <p:txBody>
          <a:bodyPr/>
          <a:lstStyle/>
          <a:p>
            <a:r>
              <a:rPr lang="nl-NL" smtClean="0"/>
              <a:t>Mail-Art </a:t>
            </a:r>
            <a:endParaRPr lang="nl-NL"/>
          </a:p>
        </p:txBody>
      </p:sp>
      <p:sp>
        <p:nvSpPr>
          <p:cNvPr id="5" name="Tijdelijke aanduiding voor dianummer 4"/>
          <p:cNvSpPr>
            <a:spLocks noGrp="1"/>
          </p:cNvSpPr>
          <p:nvPr>
            <p:ph type="sldNum" sz="quarter" idx="11"/>
          </p:nvPr>
        </p:nvSpPr>
        <p:spPr/>
        <p:txBody>
          <a:bodyPr/>
          <a:lstStyle/>
          <a:p>
            <a:fld id="{3394ABC8-26DB-48B7-98F1-2D186C999CBA}" type="slidenum">
              <a:rPr lang="nl-NL" smtClean="0"/>
              <a:pPr/>
              <a:t>81</a:t>
            </a:fld>
            <a:endParaRPr lang="nl-N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err="1" smtClean="0"/>
              <a:t>www.iuoma.org</a:t>
            </a:r>
            <a:endParaRPr lang="nl-NL" dirty="0"/>
          </a:p>
        </p:txBody>
      </p:sp>
      <p:sp>
        <p:nvSpPr>
          <p:cNvPr id="4" name="Tijdelijke aanduiding voor voettekst 3"/>
          <p:cNvSpPr>
            <a:spLocks noGrp="1"/>
          </p:cNvSpPr>
          <p:nvPr>
            <p:ph type="ftr" sz="quarter" idx="10"/>
          </p:nvPr>
        </p:nvSpPr>
        <p:spPr/>
        <p:txBody>
          <a:bodyPr/>
          <a:lstStyle/>
          <a:p>
            <a:r>
              <a:rPr lang="nl-NL" smtClean="0"/>
              <a:t>Mail-Art </a:t>
            </a:r>
            <a:endParaRPr lang="nl-NL"/>
          </a:p>
        </p:txBody>
      </p:sp>
      <p:sp>
        <p:nvSpPr>
          <p:cNvPr id="5" name="Tijdelijke aanduiding voor dianummer 4"/>
          <p:cNvSpPr>
            <a:spLocks noGrp="1"/>
          </p:cNvSpPr>
          <p:nvPr>
            <p:ph type="sldNum" sz="quarter" idx="11"/>
          </p:nvPr>
        </p:nvSpPr>
        <p:spPr/>
        <p:txBody>
          <a:bodyPr/>
          <a:lstStyle/>
          <a:p>
            <a:fld id="{3394ABC8-26DB-48B7-98F1-2D186C999CBA}" type="slidenum">
              <a:rPr lang="nl-NL" smtClean="0"/>
              <a:pPr/>
              <a:t>83</a:t>
            </a:fld>
            <a:endParaRPr 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Een van de eerste grotere boeken over </a:t>
            </a:r>
            <a:r>
              <a:rPr lang="nl-NL" dirty="0" err="1" smtClean="0"/>
              <a:t>Mail-Art</a:t>
            </a:r>
            <a:r>
              <a:rPr lang="nl-NL" dirty="0" smtClean="0"/>
              <a:t> / </a:t>
            </a:r>
            <a:r>
              <a:rPr lang="nl-NL" dirty="0" err="1" smtClean="0"/>
              <a:t>Correspondence</a:t>
            </a:r>
            <a:r>
              <a:rPr lang="nl-NL" baseline="0" dirty="0" smtClean="0"/>
              <a:t> Art. Michael </a:t>
            </a:r>
            <a:r>
              <a:rPr lang="nl-NL" baseline="0" dirty="0" err="1" smtClean="0"/>
              <a:t>Crane</a:t>
            </a:r>
            <a:r>
              <a:rPr lang="nl-NL" baseline="0" dirty="0" smtClean="0"/>
              <a:t> geeft een breed overzicht van het Internationale </a:t>
            </a:r>
            <a:r>
              <a:rPr lang="nl-NL" baseline="0" dirty="0" err="1" smtClean="0"/>
              <a:t>Mail-Art</a:t>
            </a:r>
            <a:r>
              <a:rPr lang="nl-NL" baseline="0" dirty="0" smtClean="0"/>
              <a:t> gebeuren. Gepubliceerd in 1984, en bevat dus veel historisch materiaal uit de beginfase.</a:t>
            </a:r>
            <a:endParaRPr lang="nl-NL" dirty="0"/>
          </a:p>
        </p:txBody>
      </p:sp>
      <p:sp>
        <p:nvSpPr>
          <p:cNvPr id="4" name="Tijdelijke aanduiding voor dianummer 3"/>
          <p:cNvSpPr>
            <a:spLocks noGrp="1"/>
          </p:cNvSpPr>
          <p:nvPr>
            <p:ph type="sldNum" sz="quarter" idx="10"/>
          </p:nvPr>
        </p:nvSpPr>
        <p:spPr/>
        <p:txBody>
          <a:bodyPr/>
          <a:lstStyle/>
          <a:p>
            <a:fld id="{3394ABC8-26DB-48B7-98F1-2D186C999CBA}" type="slidenum">
              <a:rPr lang="nl-NL" smtClean="0"/>
              <a:pPr/>
              <a:t>2</a:t>
            </a:fld>
            <a:endParaRPr lang="nl-NL"/>
          </a:p>
        </p:txBody>
      </p:sp>
      <p:sp>
        <p:nvSpPr>
          <p:cNvPr id="5" name="Tijdelijke aanduiding voor voettekst 4"/>
          <p:cNvSpPr>
            <a:spLocks noGrp="1"/>
          </p:cNvSpPr>
          <p:nvPr>
            <p:ph type="ftr" sz="quarter" idx="11"/>
          </p:nvPr>
        </p:nvSpPr>
        <p:spPr/>
        <p:txBody>
          <a:bodyPr/>
          <a:lstStyle/>
          <a:p>
            <a:r>
              <a:rPr lang="nl-NL" smtClean="0"/>
              <a:t>Mail-Art </a:t>
            </a:r>
            <a:endParaRPr 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de-DE" dirty="0" smtClean="0"/>
              <a:t>Kornelia Röder: Topologie und Funktionsweise des Netzwerks der Mail Art. Seine spezifische Bedeutung für Osteuropa von 1960-1989</a:t>
            </a:r>
            <a:endParaRPr lang="nl-NL" dirty="0"/>
          </a:p>
        </p:txBody>
      </p:sp>
      <p:sp>
        <p:nvSpPr>
          <p:cNvPr id="4" name="Tijdelijke aanduiding voor voettekst 3"/>
          <p:cNvSpPr>
            <a:spLocks noGrp="1"/>
          </p:cNvSpPr>
          <p:nvPr>
            <p:ph type="ftr" sz="quarter" idx="10"/>
          </p:nvPr>
        </p:nvSpPr>
        <p:spPr/>
        <p:txBody>
          <a:bodyPr/>
          <a:lstStyle/>
          <a:p>
            <a:r>
              <a:rPr lang="nl-NL" smtClean="0"/>
              <a:t>Mail-Art </a:t>
            </a:r>
            <a:endParaRPr lang="nl-NL"/>
          </a:p>
        </p:txBody>
      </p:sp>
      <p:sp>
        <p:nvSpPr>
          <p:cNvPr id="5" name="Tijdelijke aanduiding voor dianummer 4"/>
          <p:cNvSpPr>
            <a:spLocks noGrp="1"/>
          </p:cNvSpPr>
          <p:nvPr>
            <p:ph type="sldNum" sz="quarter" idx="11"/>
          </p:nvPr>
        </p:nvSpPr>
        <p:spPr/>
        <p:txBody>
          <a:bodyPr/>
          <a:lstStyle/>
          <a:p>
            <a:fld id="{3394ABC8-26DB-48B7-98F1-2D186C999CBA}" type="slidenum">
              <a:rPr lang="nl-NL" smtClean="0"/>
              <a:pPr/>
              <a:t>3</a:t>
            </a:fld>
            <a:endParaRPr 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Een </a:t>
            </a:r>
            <a:r>
              <a:rPr lang="nl-NL" dirty="0" err="1" smtClean="0"/>
              <a:t>Rotterdam’s</a:t>
            </a:r>
            <a:r>
              <a:rPr lang="nl-NL" dirty="0" smtClean="0"/>
              <a:t> Flux Festival met enkele bekende namen uit de Fluxus Wereld.</a:t>
            </a:r>
            <a:endParaRPr lang="nl-NL" dirty="0"/>
          </a:p>
        </p:txBody>
      </p:sp>
      <p:sp>
        <p:nvSpPr>
          <p:cNvPr id="4" name="Tijdelijke aanduiding voor voettekst 3"/>
          <p:cNvSpPr>
            <a:spLocks noGrp="1"/>
          </p:cNvSpPr>
          <p:nvPr>
            <p:ph type="ftr" sz="quarter" idx="10"/>
          </p:nvPr>
        </p:nvSpPr>
        <p:spPr/>
        <p:txBody>
          <a:bodyPr/>
          <a:lstStyle/>
          <a:p>
            <a:r>
              <a:rPr lang="nl-NL" smtClean="0"/>
              <a:t>Mail-Art </a:t>
            </a:r>
            <a:endParaRPr lang="nl-NL"/>
          </a:p>
        </p:txBody>
      </p:sp>
      <p:sp>
        <p:nvSpPr>
          <p:cNvPr id="5" name="Tijdelijke aanduiding voor dianummer 4"/>
          <p:cNvSpPr>
            <a:spLocks noGrp="1"/>
          </p:cNvSpPr>
          <p:nvPr>
            <p:ph type="sldNum" sz="quarter" idx="11"/>
          </p:nvPr>
        </p:nvSpPr>
        <p:spPr/>
        <p:txBody>
          <a:bodyPr/>
          <a:lstStyle/>
          <a:p>
            <a:fld id="{3394ABC8-26DB-48B7-98F1-2D186C999CBA}" type="slidenum">
              <a:rPr lang="nl-NL" smtClean="0"/>
              <a:pPr/>
              <a:t>7</a:t>
            </a:fld>
            <a:endParaRPr 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Hoe sommige </a:t>
            </a:r>
            <a:r>
              <a:rPr lang="nl-NL" dirty="0" err="1" smtClean="0"/>
              <a:t>mail-artiesten</a:t>
            </a:r>
            <a:r>
              <a:rPr lang="nl-NL" dirty="0" smtClean="0"/>
              <a:t> denken over de ‘</a:t>
            </a:r>
            <a:r>
              <a:rPr lang="nl-NL" dirty="0" err="1" smtClean="0"/>
              <a:t>history</a:t>
            </a:r>
            <a:r>
              <a:rPr lang="nl-NL" dirty="0" smtClean="0"/>
              <a:t>’ die geschreven wordt is</a:t>
            </a:r>
            <a:r>
              <a:rPr lang="nl-NL" baseline="0" dirty="0" smtClean="0"/>
              <a:t> hier duidelijk te zien.</a:t>
            </a:r>
            <a:endParaRPr lang="nl-NL" dirty="0"/>
          </a:p>
        </p:txBody>
      </p:sp>
      <p:sp>
        <p:nvSpPr>
          <p:cNvPr id="4" name="Tijdelijke aanduiding voor voettekst 3"/>
          <p:cNvSpPr>
            <a:spLocks noGrp="1"/>
          </p:cNvSpPr>
          <p:nvPr>
            <p:ph type="ftr" sz="quarter" idx="10"/>
          </p:nvPr>
        </p:nvSpPr>
        <p:spPr/>
        <p:txBody>
          <a:bodyPr/>
          <a:lstStyle/>
          <a:p>
            <a:r>
              <a:rPr lang="nl-NL" smtClean="0"/>
              <a:t>Mail-Art </a:t>
            </a:r>
            <a:endParaRPr lang="nl-NL"/>
          </a:p>
        </p:txBody>
      </p:sp>
      <p:sp>
        <p:nvSpPr>
          <p:cNvPr id="5" name="Tijdelijke aanduiding voor dianummer 4"/>
          <p:cNvSpPr>
            <a:spLocks noGrp="1"/>
          </p:cNvSpPr>
          <p:nvPr>
            <p:ph type="sldNum" sz="quarter" idx="11"/>
          </p:nvPr>
        </p:nvSpPr>
        <p:spPr/>
        <p:txBody>
          <a:bodyPr/>
          <a:lstStyle/>
          <a:p>
            <a:fld id="{3394ABC8-26DB-48B7-98F1-2D186C999CBA}" type="slidenum">
              <a:rPr lang="nl-NL" smtClean="0"/>
              <a:pPr/>
              <a:t>12</a:t>
            </a:fld>
            <a:endParaRPr lang="nl-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Toch proberen </a:t>
            </a:r>
            <a:r>
              <a:rPr lang="nl-NL" dirty="0" err="1" smtClean="0"/>
              <a:t>mail-artiesten</a:t>
            </a:r>
            <a:r>
              <a:rPr lang="nl-NL" dirty="0" smtClean="0"/>
              <a:t> na het omzeilen van de formele</a:t>
            </a:r>
            <a:r>
              <a:rPr lang="nl-NL" baseline="0" dirty="0" smtClean="0"/>
              <a:t> kunstwereld de zaken zo te documenteren dat het weer terug te vinden is in deze kunstwereld. Boeken over </a:t>
            </a:r>
            <a:r>
              <a:rPr lang="nl-NL" baseline="0" dirty="0" err="1" smtClean="0"/>
              <a:t>mail-Art</a:t>
            </a:r>
            <a:r>
              <a:rPr lang="nl-NL" baseline="0" dirty="0" smtClean="0"/>
              <a:t> zijn er velen geschreven. Ze zijn echter moeilijk toegankelijk voor buitenstaanders. Internet heeft wel vele teksten en illustraties toegankelijk gemaakt.</a:t>
            </a:r>
            <a:endParaRPr lang="nl-NL" dirty="0"/>
          </a:p>
        </p:txBody>
      </p:sp>
      <p:sp>
        <p:nvSpPr>
          <p:cNvPr id="4" name="Tijdelijke aanduiding voor voettekst 3"/>
          <p:cNvSpPr>
            <a:spLocks noGrp="1"/>
          </p:cNvSpPr>
          <p:nvPr>
            <p:ph type="ftr" sz="quarter" idx="10"/>
          </p:nvPr>
        </p:nvSpPr>
        <p:spPr/>
        <p:txBody>
          <a:bodyPr/>
          <a:lstStyle/>
          <a:p>
            <a:r>
              <a:rPr lang="nl-NL" smtClean="0"/>
              <a:t>Mail-Art </a:t>
            </a:r>
            <a:endParaRPr lang="nl-NL"/>
          </a:p>
        </p:txBody>
      </p:sp>
      <p:sp>
        <p:nvSpPr>
          <p:cNvPr id="5" name="Tijdelijke aanduiding voor dianummer 4"/>
          <p:cNvSpPr>
            <a:spLocks noGrp="1"/>
          </p:cNvSpPr>
          <p:nvPr>
            <p:ph type="sldNum" sz="quarter" idx="11"/>
          </p:nvPr>
        </p:nvSpPr>
        <p:spPr/>
        <p:txBody>
          <a:bodyPr/>
          <a:lstStyle/>
          <a:p>
            <a:fld id="{3394ABC8-26DB-48B7-98F1-2D186C999CBA}" type="slidenum">
              <a:rPr lang="nl-NL" smtClean="0"/>
              <a:pPr/>
              <a:t>22</a:t>
            </a:fld>
            <a:endParaRPr lang="nl-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en-US" dirty="0" smtClean="0"/>
              <a:t>'</a:t>
            </a:r>
            <a:r>
              <a:rPr lang="en-US" dirty="0" err="1" smtClean="0"/>
              <a:t>Neoism</a:t>
            </a:r>
            <a:r>
              <a:rPr lang="en-US" dirty="0" smtClean="0"/>
              <a:t>', launched around 1978 by David Zack (U.S.A.) and Al Ackermann (U.S.A.), was a parody art movement and can be seen as a 'multiple name'. '</a:t>
            </a:r>
            <a:r>
              <a:rPr lang="en-US" dirty="0" err="1" smtClean="0"/>
              <a:t>Neoism</a:t>
            </a:r>
            <a:r>
              <a:rPr lang="en-US" dirty="0" smtClean="0"/>
              <a:t>' was an open movement and each artist was free to call him/herself a '</a:t>
            </a:r>
            <a:r>
              <a:rPr lang="en-US" dirty="0" err="1" smtClean="0"/>
              <a:t>neoist</a:t>
            </a:r>
            <a:r>
              <a:rPr lang="en-US" dirty="0" smtClean="0"/>
              <a:t>' and could contribute, re-</a:t>
            </a:r>
            <a:r>
              <a:rPr lang="en-US" dirty="0" err="1" smtClean="0"/>
              <a:t>interprete</a:t>
            </a:r>
            <a:r>
              <a:rPr lang="en-US" dirty="0" smtClean="0"/>
              <a:t> and add upon a given structure, to develop the movement according to their own needs. During its history three central strategies became an imported part of the '</a:t>
            </a:r>
            <a:r>
              <a:rPr lang="en-US" dirty="0" err="1" smtClean="0"/>
              <a:t>Neoism</a:t>
            </a:r>
            <a:r>
              <a:rPr lang="en-US" dirty="0" smtClean="0"/>
              <a:t>' philosophy, namely the use of 'multiple names', 'art strike' and 'plagiarism'. The '</a:t>
            </a:r>
            <a:r>
              <a:rPr lang="en-US" dirty="0" err="1" smtClean="0"/>
              <a:t>Neoism</a:t>
            </a:r>
            <a:r>
              <a:rPr lang="en-US" dirty="0" smtClean="0"/>
              <a:t>' movement represents the de-</a:t>
            </a:r>
            <a:r>
              <a:rPr lang="en-US" dirty="0" err="1" smtClean="0"/>
              <a:t>institutionalised</a:t>
            </a:r>
            <a:r>
              <a:rPr lang="en-US" dirty="0" smtClean="0"/>
              <a:t> art world and was itself a critique on being an "art movement". The movement had practitioners in Canada, the U.S.A. and in most countries in Western Europe.</a:t>
            </a:r>
          </a:p>
          <a:p>
            <a:r>
              <a:rPr lang="en-US" dirty="0" smtClean="0"/>
              <a:t>'</a:t>
            </a:r>
            <a:r>
              <a:rPr lang="en-US" dirty="0" err="1" smtClean="0"/>
              <a:t>Neoism</a:t>
            </a:r>
            <a:r>
              <a:rPr lang="en-US" dirty="0" smtClean="0"/>
              <a:t>' found its </a:t>
            </a:r>
            <a:r>
              <a:rPr lang="en-US" dirty="0" err="1" smtClean="0"/>
              <a:t>origine</a:t>
            </a:r>
            <a:r>
              <a:rPr lang="en-US" dirty="0" smtClean="0"/>
              <a:t> in Portland (Oregon) when Zack and Ackermann started with the concept of 'multiple names'. In collaboration with and as homage to two friends with similar sounding names, namely Maris </a:t>
            </a:r>
            <a:r>
              <a:rPr lang="en-US" dirty="0" err="1" smtClean="0"/>
              <a:t>Kudzins</a:t>
            </a:r>
            <a:r>
              <a:rPr lang="en-US" dirty="0" smtClean="0"/>
              <a:t> (Canada) and Istvan Kantor (Canada) (who lived at that time in Hungary), Zack launched the 'Monty </a:t>
            </a:r>
            <a:r>
              <a:rPr lang="en-US" dirty="0" err="1" smtClean="0"/>
              <a:t>Cantsin</a:t>
            </a:r>
            <a:r>
              <a:rPr lang="en-US" dirty="0" smtClean="0"/>
              <a:t>' open-pop-star project in 1978. The use of multiple names was a reaction against false individualism in capitalist society, by artists using the same identity, or even </a:t>
            </a:r>
            <a:r>
              <a:rPr lang="en-US" dirty="0" err="1" smtClean="0"/>
              <a:t>descirtion</a:t>
            </a:r>
            <a:r>
              <a:rPr lang="en-US" dirty="0" smtClean="0"/>
              <a:t> was impossible. Everyone could adopt the name and in this way achieve pop stardom. A little bit later Zack, Ackerman and </a:t>
            </a:r>
            <a:r>
              <a:rPr lang="en-US" dirty="0" err="1" smtClean="0"/>
              <a:t>Kudzins</a:t>
            </a:r>
            <a:r>
              <a:rPr lang="en-US" dirty="0" smtClean="0"/>
              <a:t> founded the group that later became '</a:t>
            </a:r>
            <a:r>
              <a:rPr lang="en-US" dirty="0" err="1" smtClean="0"/>
              <a:t>Neoism</a:t>
            </a:r>
            <a:r>
              <a:rPr lang="en-US" dirty="0" smtClean="0"/>
              <a:t>'.</a:t>
            </a:r>
          </a:p>
          <a:p>
            <a:r>
              <a:rPr lang="en-US" dirty="0" smtClean="0"/>
              <a:t>Hungarian Istvan Kantor was one of the first to use 'Monty </a:t>
            </a:r>
            <a:r>
              <a:rPr lang="en-US" dirty="0" err="1" smtClean="0"/>
              <a:t>Cantsin</a:t>
            </a:r>
            <a:r>
              <a:rPr lang="en-US" dirty="0" smtClean="0"/>
              <a:t>'. Zack met Kantor in Hungary and encouraged him to move to the U.S.A. which he did in 1978. He stayed with Zack and Ackermann but his lack of English made it difficult for him to </a:t>
            </a:r>
            <a:r>
              <a:rPr lang="en-US" dirty="0" err="1" smtClean="0"/>
              <a:t>realise</a:t>
            </a:r>
            <a:r>
              <a:rPr lang="en-US" dirty="0" smtClean="0"/>
              <a:t> the term '</a:t>
            </a:r>
            <a:r>
              <a:rPr lang="en-US" dirty="0" err="1" smtClean="0"/>
              <a:t>Neoism</a:t>
            </a:r>
            <a:r>
              <a:rPr lang="en-US" dirty="0" smtClean="0"/>
              <a:t>' was a joke. In 1979 Kantor moved to Montreal and, according to Ackerman, the word '</a:t>
            </a:r>
            <a:r>
              <a:rPr lang="en-US" dirty="0" err="1" smtClean="0"/>
              <a:t>Neoism</a:t>
            </a:r>
            <a:r>
              <a:rPr lang="en-US" dirty="0" smtClean="0"/>
              <a:t>' was coined by Kantor soon after his arrival there. In Montreal Kantor gathered a group of younger artists around him and fashioned a collective identity for them as the '</a:t>
            </a:r>
            <a:r>
              <a:rPr lang="en-US" dirty="0" err="1" smtClean="0"/>
              <a:t>Neoists</a:t>
            </a:r>
            <a:r>
              <a:rPr lang="en-US" dirty="0" smtClean="0"/>
              <a:t>'. Kantor became the fierce advocate of '</a:t>
            </a:r>
            <a:r>
              <a:rPr lang="en-US" dirty="0" err="1" smtClean="0"/>
              <a:t>Neoism</a:t>
            </a:r>
            <a:r>
              <a:rPr lang="en-US" dirty="0" smtClean="0"/>
              <a:t>' and used the name the next five years. As he primarily worked as 'Monty </a:t>
            </a:r>
            <a:r>
              <a:rPr lang="en-US" dirty="0" err="1" smtClean="0"/>
              <a:t>Cantsin</a:t>
            </a:r>
            <a:r>
              <a:rPr lang="en-US" dirty="0" smtClean="0"/>
              <a:t>' for several years, Kantor said that he was the first and one and only 'Monty </a:t>
            </a:r>
            <a:r>
              <a:rPr lang="en-US" dirty="0" err="1" smtClean="0"/>
              <a:t>Cantsin</a:t>
            </a:r>
            <a:r>
              <a:rPr lang="en-US" dirty="0" smtClean="0"/>
              <a:t>' and his activities became associated with 'Monty </a:t>
            </a:r>
            <a:r>
              <a:rPr lang="en-US" dirty="0" err="1" smtClean="0"/>
              <a:t>Cantsin</a:t>
            </a:r>
            <a:r>
              <a:rPr lang="en-US" dirty="0" smtClean="0"/>
              <a:t>'. This caused that splinter groups started to develop their own groups, when they saw that Kantor made an open name his own.</a:t>
            </a:r>
          </a:p>
          <a:p>
            <a:r>
              <a:rPr lang="en-US" dirty="0" smtClean="0"/>
              <a:t>One of these splinter groups was centered around Stewart Home (United Kingdom) from London. Before he came in contact with '</a:t>
            </a:r>
            <a:r>
              <a:rPr lang="en-US" dirty="0" err="1" smtClean="0"/>
              <a:t>Neoism</a:t>
            </a:r>
            <a:r>
              <a:rPr lang="en-US" dirty="0" smtClean="0"/>
              <a:t>' and the open name concept, he launched in February 1984 the magazine </a:t>
            </a:r>
            <a:r>
              <a:rPr lang="en-US" i="1" dirty="0" smtClean="0"/>
              <a:t>Smile</a:t>
            </a:r>
            <a:r>
              <a:rPr lang="en-US" dirty="0" smtClean="0"/>
              <a:t>. A few months later in late April of 1984 he read about the '</a:t>
            </a:r>
            <a:r>
              <a:rPr lang="en-US" dirty="0" err="1" smtClean="0"/>
              <a:t>Neoist</a:t>
            </a:r>
            <a:r>
              <a:rPr lang="en-US" dirty="0" smtClean="0"/>
              <a:t>' movement for the first time. By </a:t>
            </a:r>
            <a:r>
              <a:rPr lang="en-US" i="1" dirty="0" smtClean="0"/>
              <a:t>Smile's</a:t>
            </a:r>
            <a:r>
              <a:rPr lang="en-US" dirty="0" smtClean="0"/>
              <a:t> second issue in April 1984 he suggested to call all magazines </a:t>
            </a:r>
            <a:r>
              <a:rPr lang="en-US" i="1" dirty="0" smtClean="0"/>
              <a:t>Smile</a:t>
            </a:r>
            <a:r>
              <a:rPr lang="en-US" dirty="0" smtClean="0"/>
              <a:t>, to question authorship and anonymity and a creation in a collective approach to a shared or "open concept". </a:t>
            </a:r>
            <a:r>
              <a:rPr lang="en-US" i="1" dirty="0" smtClean="0"/>
              <a:t>Smile</a:t>
            </a:r>
            <a:r>
              <a:rPr lang="en-US" dirty="0" smtClean="0"/>
              <a:t> became soon the publication to propagate and develop its cultural critique through the three central strategies of '</a:t>
            </a:r>
            <a:r>
              <a:rPr lang="en-US" dirty="0" err="1" smtClean="0"/>
              <a:t>Neoism</a:t>
            </a:r>
            <a:r>
              <a:rPr lang="en-US" dirty="0" smtClean="0"/>
              <a:t>', especially 'Plagiarism'. Material published in </a:t>
            </a:r>
            <a:r>
              <a:rPr lang="en-US" i="1" dirty="0" smtClean="0"/>
              <a:t>Smile</a:t>
            </a:r>
            <a:r>
              <a:rPr lang="en-US" dirty="0" smtClean="0"/>
              <a:t> was mostly 'plagiarism' from within the Mail-Art network and also from other issues and versions of </a:t>
            </a:r>
            <a:r>
              <a:rPr lang="en-US" i="1" dirty="0" smtClean="0"/>
              <a:t>Smile</a:t>
            </a:r>
            <a:r>
              <a:rPr lang="en-US" dirty="0" smtClean="0"/>
              <a:t> as well. Even material from sources outside '</a:t>
            </a:r>
            <a:r>
              <a:rPr lang="en-US" dirty="0" err="1" smtClean="0"/>
              <a:t>Neoism</a:t>
            </a:r>
            <a:r>
              <a:rPr lang="en-US" dirty="0" smtClean="0"/>
              <a:t>' and Mail-Art was used.</a:t>
            </a:r>
          </a:p>
          <a:p>
            <a:r>
              <a:rPr lang="en-US" dirty="0" smtClean="0"/>
              <a:t>Home called for the </a:t>
            </a:r>
            <a:r>
              <a:rPr lang="en-US" dirty="0" err="1" smtClean="0"/>
              <a:t>organisation</a:t>
            </a:r>
            <a:r>
              <a:rPr lang="en-US" dirty="0" smtClean="0"/>
              <a:t> of 'Festivals of Plagiarism', which was based on an end to the importance of originality as a component of the creative process. </a:t>
            </a:r>
            <a:r>
              <a:rPr lang="en-US" dirty="0" err="1" smtClean="0"/>
              <a:t>Neoists</a:t>
            </a:r>
            <a:r>
              <a:rPr lang="en-US" dirty="0" smtClean="0"/>
              <a:t> met each other in '</a:t>
            </a:r>
            <a:r>
              <a:rPr lang="en-US" dirty="0" err="1" smtClean="0"/>
              <a:t>Neoist</a:t>
            </a:r>
            <a:r>
              <a:rPr lang="en-US" dirty="0" smtClean="0"/>
              <a:t> Apartment Festivals' or in 'Festivals of Plagiarism' in Austria, U.S.A., Italy, and many other countries up to the end of the nineties. 'Plagiarism' desires to remove ideas from a commodity driven economy and bring them back to an emphasis on its human value. While 'Plagiarism' has become for Mail-Art plagiarists a justification of photocopied collages. Home started also his own 'open name', 'Karen Eliot', as a reaction against Kantor calling himself the one and only 'Monty </a:t>
            </a:r>
            <a:r>
              <a:rPr lang="en-US" dirty="0" err="1" smtClean="0"/>
              <a:t>Cantsin</a:t>
            </a:r>
            <a:r>
              <a:rPr lang="en-US" dirty="0" smtClean="0"/>
              <a:t>'. The name 'Karen Eliot' has been created specifically for the '</a:t>
            </a:r>
            <a:r>
              <a:rPr lang="en-US" dirty="0" err="1" smtClean="0"/>
              <a:t>Neoism</a:t>
            </a:r>
            <a:r>
              <a:rPr lang="en-US" dirty="0" smtClean="0"/>
              <a:t>' movement, and is described as a multiple signature for any form of (anti-)art, a kind of cultural terrorist. By 1986, after an argumentative '</a:t>
            </a:r>
            <a:r>
              <a:rPr lang="en-US" dirty="0" err="1" smtClean="0"/>
              <a:t>Neoist</a:t>
            </a:r>
            <a:r>
              <a:rPr lang="en-US" dirty="0" smtClean="0"/>
              <a:t> Festival' in Ponte </a:t>
            </a:r>
            <a:r>
              <a:rPr lang="en-US" dirty="0" err="1" smtClean="0"/>
              <a:t>Nossa</a:t>
            </a:r>
            <a:r>
              <a:rPr lang="en-US" dirty="0" smtClean="0"/>
              <a:t> (Italy) </a:t>
            </a:r>
            <a:r>
              <a:rPr lang="en-US" dirty="0" err="1" smtClean="0"/>
              <a:t>organised</a:t>
            </a:r>
            <a:r>
              <a:rPr lang="en-US" dirty="0" smtClean="0"/>
              <a:t> by Emilio </a:t>
            </a:r>
            <a:r>
              <a:rPr lang="en-US" dirty="0" err="1" smtClean="0"/>
              <a:t>Morandi</a:t>
            </a:r>
            <a:r>
              <a:rPr lang="en-US" dirty="0" smtClean="0"/>
              <a:t>, Home had completely broken with '</a:t>
            </a:r>
            <a:r>
              <a:rPr lang="en-US" dirty="0" err="1" smtClean="0"/>
              <a:t>Neoism</a:t>
            </a:r>
            <a:r>
              <a:rPr lang="en-US" dirty="0" smtClean="0"/>
              <a:t>'. He proposed a successor "movement" called 'Praxis', and focused on promoting the 'Art Strike' for 1990 to 1993. Originally put forward by himself in 1985 as class war against </a:t>
            </a:r>
            <a:r>
              <a:rPr lang="en-US" dirty="0" err="1" smtClean="0"/>
              <a:t>commody</a:t>
            </a:r>
            <a:r>
              <a:rPr lang="en-US" dirty="0" smtClean="0"/>
              <a:t> culture, the notion took on a life of it's own after 'Art Strike Action Committees' were established in such diverse locations as San Francisco, Baltimore, Ireland, and Uruguay. According to 'Praxis', all previous attempts at "revolutionary" art were inevitably subject to bourgeois recuperation. The solution, then, is a "refusal of creativity": "from 1990 to 1993 … artists will not produce work, sell work, permit work to go on exhibition, … This total withdrawal of </a:t>
            </a:r>
            <a:r>
              <a:rPr lang="en-US" dirty="0" err="1" smtClean="0"/>
              <a:t>labour</a:t>
            </a:r>
            <a:r>
              <a:rPr lang="en-US" dirty="0" smtClean="0"/>
              <a:t> is the most extreme collective challenge that artists can make to the state."</a:t>
            </a:r>
          </a:p>
          <a:p>
            <a:r>
              <a:rPr lang="en-US" dirty="0" smtClean="0"/>
              <a:t>"We call for all artists in the U.S. to put down their tools and cease to make, distribute, sell, exhibit or discuss their work from January 1, 1990 to January 1, 1993. We call for all galleries, museums, agencies, alternative spaces, periodicals, theaters, art schools etc., to cease all operations for the same period. … Unlike Gustav Metzger's Art Strike of 1977 to 1980, the purpose is not to destroy those institutions which might be perceived as having a negative effect on artistic production. Instead, we intend to question the role of the artist itself and its relation to the dynamics of power within our specific culture." Home, S. (1988). </a:t>
            </a:r>
            <a:r>
              <a:rPr lang="en-US" i="1" dirty="0" smtClean="0"/>
              <a:t>Art Strike Handbook. London: Sabotage Editions</a:t>
            </a:r>
            <a:endParaRPr lang="en-US" dirty="0" smtClean="0"/>
          </a:p>
          <a:p>
            <a:r>
              <a:rPr lang="en-US" dirty="0" smtClean="0"/>
              <a:t>With his call for a literal art strike, he turned '</a:t>
            </a:r>
            <a:r>
              <a:rPr lang="en-US" dirty="0" err="1" smtClean="0"/>
              <a:t>Neoism</a:t>
            </a:r>
            <a:r>
              <a:rPr lang="en-US" dirty="0" smtClean="0"/>
              <a:t>' from theory to practice. When he did not found followers for his 'Praxis' movement and saw that '</a:t>
            </a:r>
            <a:r>
              <a:rPr lang="en-US" dirty="0" err="1" smtClean="0"/>
              <a:t>Neoism</a:t>
            </a:r>
            <a:r>
              <a:rPr lang="en-US" dirty="0" smtClean="0"/>
              <a:t>' was still alive, he returned to '</a:t>
            </a:r>
            <a:r>
              <a:rPr lang="en-US" dirty="0" err="1" smtClean="0"/>
              <a:t>Neoism</a:t>
            </a:r>
            <a:r>
              <a:rPr lang="en-US" dirty="0" smtClean="0"/>
              <a:t>' and started to promote himself as "</a:t>
            </a:r>
            <a:r>
              <a:rPr lang="en-US" dirty="0" err="1" smtClean="0"/>
              <a:t>Neoism's</a:t>
            </a:r>
            <a:r>
              <a:rPr lang="en-US" dirty="0" smtClean="0"/>
              <a:t> primary theorist". He connected his 'Praxis' with '</a:t>
            </a:r>
            <a:r>
              <a:rPr lang="en-US" dirty="0" err="1" smtClean="0"/>
              <a:t>Neoism</a:t>
            </a:r>
            <a:r>
              <a:rPr lang="en-US" dirty="0" smtClean="0"/>
              <a:t>' and the 'Art Strike' became part of '</a:t>
            </a:r>
            <a:r>
              <a:rPr lang="en-US" dirty="0" err="1" smtClean="0"/>
              <a:t>Neoism</a:t>
            </a:r>
            <a:r>
              <a:rPr lang="en-US" dirty="0" smtClean="0"/>
              <a:t>'. The identity as an art "movement" that '</a:t>
            </a:r>
            <a:r>
              <a:rPr lang="en-US" dirty="0" err="1" smtClean="0"/>
              <a:t>Neoists</a:t>
            </a:r>
            <a:r>
              <a:rPr lang="en-US" dirty="0" smtClean="0"/>
              <a:t>' tried to avoid was at the same time necessary when they wanted to make central strategies (art strike, plagiarism, etc.) significant, Home needed to turn the theory into practice from a non-movement to an actual movement that found itself in Mail-Art. This upset critics (often other '</a:t>
            </a:r>
            <a:r>
              <a:rPr lang="en-US" dirty="0" err="1" smtClean="0"/>
              <a:t>Neoists</a:t>
            </a:r>
            <a:r>
              <a:rPr lang="en-US" dirty="0" smtClean="0"/>
              <a:t>') accusing Home of trying to </a:t>
            </a:r>
            <a:r>
              <a:rPr lang="en-US" dirty="0" err="1" smtClean="0"/>
              <a:t>historify</a:t>
            </a:r>
            <a:r>
              <a:rPr lang="en-US" dirty="0" smtClean="0"/>
              <a:t> '</a:t>
            </a:r>
            <a:r>
              <a:rPr lang="en-US" dirty="0" err="1" smtClean="0"/>
              <a:t>Neoism</a:t>
            </a:r>
            <a:r>
              <a:rPr lang="en-US" dirty="0" smtClean="0"/>
              <a:t>' and turn it into an avant-garde movement, while '</a:t>
            </a:r>
            <a:r>
              <a:rPr lang="en-US" dirty="0" err="1" smtClean="0"/>
              <a:t>Neoism's</a:t>
            </a:r>
            <a:r>
              <a:rPr lang="en-US" dirty="0" smtClean="0"/>
              <a:t>' goal was to create the illusion that there was a movement called '</a:t>
            </a:r>
            <a:r>
              <a:rPr lang="en-US" dirty="0" err="1" smtClean="0"/>
              <a:t>Neoism</a:t>
            </a:r>
            <a:r>
              <a:rPr lang="en-US" dirty="0" smtClean="0"/>
              <a:t>'.</a:t>
            </a:r>
          </a:p>
          <a:p>
            <a:r>
              <a:rPr lang="en-US" dirty="0" smtClean="0"/>
              <a:t>"… how many realize that the Home-initiated "</a:t>
            </a:r>
            <a:r>
              <a:rPr lang="en-US" dirty="0" err="1" smtClean="0"/>
              <a:t>Neoist</a:t>
            </a:r>
            <a:r>
              <a:rPr lang="en-US" dirty="0" smtClean="0"/>
              <a:t> </a:t>
            </a:r>
            <a:r>
              <a:rPr lang="en-US" dirty="0" err="1" smtClean="0"/>
              <a:t>Alliance"was</a:t>
            </a:r>
            <a:r>
              <a:rPr lang="en-US" dirty="0" smtClean="0"/>
              <a:t> designed to be an echo of a </a:t>
            </a:r>
            <a:r>
              <a:rPr lang="en-US" dirty="0" err="1" smtClean="0"/>
              <a:t>Situationist</a:t>
            </a:r>
            <a:r>
              <a:rPr lang="en-US" dirty="0" smtClean="0"/>
              <a:t> split? In other words, having failed to make himself 'important' with Praxis, having not been able to find a better 'movement' to associate himself with than </a:t>
            </a:r>
            <a:r>
              <a:rPr lang="en-US" dirty="0" err="1" smtClean="0"/>
              <a:t>Neoism</a:t>
            </a:r>
            <a:r>
              <a:rPr lang="en-US" dirty="0" smtClean="0"/>
              <a:t>, but wanting to redefine it in some way so that he could be its 'founder' or something of the sort, he created the </a:t>
            </a:r>
            <a:r>
              <a:rPr lang="en-US" dirty="0" err="1" smtClean="0"/>
              <a:t>Neoist</a:t>
            </a:r>
            <a:r>
              <a:rPr lang="en-US" dirty="0" smtClean="0"/>
              <a:t> Alliance. The NA having, by Home's own presentation of it, 'nothing' to do with </a:t>
            </a:r>
            <a:r>
              <a:rPr lang="en-US" dirty="0" err="1" smtClean="0"/>
              <a:t>Neoism</a:t>
            </a:r>
            <a:r>
              <a:rPr lang="en-US" dirty="0" smtClean="0"/>
              <a:t>. Confused? Good." </a:t>
            </a:r>
            <a:r>
              <a:rPr lang="en-US" dirty="0" err="1" smtClean="0"/>
              <a:t>tENTATIVELY</a:t>
            </a:r>
            <a:r>
              <a:rPr lang="en-US" dirty="0" smtClean="0"/>
              <a:t>, a </a:t>
            </a:r>
            <a:r>
              <a:rPr lang="en-US" dirty="0" err="1" smtClean="0"/>
              <a:t>cONVENIENCE</a:t>
            </a:r>
            <a:r>
              <a:rPr lang="en-US" dirty="0" smtClean="0"/>
              <a:t>. (2000). </a:t>
            </a:r>
            <a:r>
              <a:rPr lang="en-US" i="1" dirty="0" err="1" smtClean="0"/>
              <a:t>Neoist</a:t>
            </a:r>
            <a:r>
              <a:rPr lang="en-US" i="1" dirty="0" smtClean="0"/>
              <a:t> misalliance</a:t>
            </a:r>
            <a:r>
              <a:rPr lang="en-US" dirty="0" smtClean="0"/>
              <a:t> [www page]. URL </a:t>
            </a:r>
            <a:r>
              <a:rPr lang="en-US" dirty="0" smtClean="0">
                <a:hlinkClick r:id="rId3"/>
              </a:rPr>
              <a:t>http://website.lineone.net/~grandlaf/NEOMIS.htm</a:t>
            </a:r>
            <a:r>
              <a:rPr lang="en-US" dirty="0" smtClean="0"/>
              <a:t> </a:t>
            </a:r>
          </a:p>
          <a:p>
            <a:r>
              <a:rPr lang="en-US" dirty="0" smtClean="0"/>
              <a:t>Most of the publications about '</a:t>
            </a:r>
            <a:r>
              <a:rPr lang="en-US" dirty="0" err="1" smtClean="0"/>
              <a:t>Neoism</a:t>
            </a:r>
            <a:r>
              <a:rPr lang="en-US" dirty="0" smtClean="0"/>
              <a:t>' come from Home. But the </a:t>
            </a:r>
            <a:r>
              <a:rPr lang="en-US" dirty="0" err="1" smtClean="0"/>
              <a:t>historification</a:t>
            </a:r>
            <a:r>
              <a:rPr lang="en-US" dirty="0" smtClean="0"/>
              <a:t> by Home is inaccurate, in the book </a:t>
            </a:r>
            <a:r>
              <a:rPr lang="en-US" i="1" dirty="0" err="1" smtClean="0"/>
              <a:t>Neoist</a:t>
            </a:r>
            <a:r>
              <a:rPr lang="en-US" i="1" dirty="0" smtClean="0"/>
              <a:t> Manifestos</a:t>
            </a:r>
            <a:r>
              <a:rPr lang="en-US" dirty="0" smtClean="0"/>
              <a:t> for example he make writings which have been published earlier under multiple names his own. In contradiction with Zack and Ackerman whose only main feature of the 'Monty </a:t>
            </a:r>
            <a:r>
              <a:rPr lang="en-US" dirty="0" err="1" smtClean="0"/>
              <a:t>Cantsin</a:t>
            </a:r>
            <a:r>
              <a:rPr lang="en-US" dirty="0" smtClean="0"/>
              <a:t>' identity was to achieve fame, Stewart Home saw multiple names as a tool for political subversion instead. Home's political aspirations for his investigation were revealed by his choice of book title, </a:t>
            </a:r>
            <a:r>
              <a:rPr lang="en-US" i="1" dirty="0" smtClean="0"/>
              <a:t>The Assault on Culture</a:t>
            </a:r>
            <a:r>
              <a:rPr lang="en-US" dirty="0" smtClean="0"/>
              <a:t>.</a:t>
            </a:r>
          </a:p>
          <a:p>
            <a:r>
              <a:rPr lang="en-US" dirty="0" smtClean="0"/>
              <a:t>Consequently, trying to get a correct history of '</a:t>
            </a:r>
            <a:r>
              <a:rPr lang="en-US" dirty="0" err="1" smtClean="0"/>
              <a:t>Neoism</a:t>
            </a:r>
            <a:r>
              <a:rPr lang="en-US" dirty="0" smtClean="0"/>
              <a:t>' is almost impossible. Members were encouraged to create a different, opposite or fake histories and to spread </a:t>
            </a:r>
            <a:r>
              <a:rPr lang="en-US" dirty="0" err="1" smtClean="0"/>
              <a:t>confussion</a:t>
            </a:r>
            <a:r>
              <a:rPr lang="en-US" dirty="0" smtClean="0"/>
              <a:t>. Second, quarrels among </a:t>
            </a:r>
            <a:r>
              <a:rPr lang="en-US" dirty="0" err="1" smtClean="0"/>
              <a:t>Neoists</a:t>
            </a:r>
            <a:r>
              <a:rPr lang="en-US" dirty="0" smtClean="0"/>
              <a:t> and, later writers about '</a:t>
            </a:r>
            <a:r>
              <a:rPr lang="en-US" dirty="0" err="1" smtClean="0"/>
              <a:t>Neoism</a:t>
            </a:r>
            <a:r>
              <a:rPr lang="en-US" dirty="0" smtClean="0"/>
              <a:t>', make it more difficult to get a true perspective of the movement especially in light of the ambitions of some </a:t>
            </a:r>
            <a:r>
              <a:rPr lang="en-US" dirty="0" err="1" smtClean="0"/>
              <a:t>Neoists</a:t>
            </a:r>
            <a:r>
              <a:rPr lang="en-US" dirty="0" smtClean="0"/>
              <a:t> who wanted to use '</a:t>
            </a:r>
            <a:r>
              <a:rPr lang="en-US" dirty="0" err="1" smtClean="0"/>
              <a:t>Neoism</a:t>
            </a:r>
            <a:r>
              <a:rPr lang="en-US" dirty="0" smtClean="0"/>
              <a:t>' to make career in the </a:t>
            </a:r>
            <a:r>
              <a:rPr lang="en-US" dirty="0" err="1" smtClean="0"/>
              <a:t>artworld</a:t>
            </a:r>
            <a:r>
              <a:rPr lang="en-US" dirty="0" smtClean="0"/>
              <a:t> declaring themselves as the driving force of the movement. All of these various forces led to a split after the '9th International </a:t>
            </a:r>
            <a:r>
              <a:rPr lang="en-US" dirty="0" err="1" smtClean="0"/>
              <a:t>Neoist</a:t>
            </a:r>
            <a:r>
              <a:rPr lang="en-US" dirty="0" smtClean="0"/>
              <a:t> Apartment Festival' in 1985 in Ponte </a:t>
            </a:r>
            <a:r>
              <a:rPr lang="en-US" dirty="0" err="1" smtClean="0"/>
              <a:t>Nossa</a:t>
            </a:r>
            <a:r>
              <a:rPr lang="en-US" dirty="0" smtClean="0"/>
              <a:t> (Italy) </a:t>
            </a:r>
            <a:r>
              <a:rPr lang="en-US" dirty="0" err="1" smtClean="0"/>
              <a:t>organised</a:t>
            </a:r>
            <a:r>
              <a:rPr lang="en-US" dirty="0" smtClean="0"/>
              <a:t> by </a:t>
            </a:r>
            <a:r>
              <a:rPr lang="en-US" dirty="0" err="1" smtClean="0"/>
              <a:t>Emillio</a:t>
            </a:r>
            <a:r>
              <a:rPr lang="en-US" dirty="0" smtClean="0"/>
              <a:t> </a:t>
            </a:r>
            <a:r>
              <a:rPr lang="en-US" dirty="0" err="1" smtClean="0"/>
              <a:t>Morandi</a:t>
            </a:r>
            <a:r>
              <a:rPr lang="en-US" dirty="0" smtClean="0"/>
              <a:t>. Several members had a different look on '</a:t>
            </a:r>
            <a:r>
              <a:rPr lang="en-US" dirty="0" err="1" smtClean="0"/>
              <a:t>Neoism</a:t>
            </a:r>
            <a:r>
              <a:rPr lang="en-US" dirty="0" smtClean="0"/>
              <a:t>'. For example one saw the use of multiple names as practical for not tracing the tracks while another see it from a point of view of art theory. Within '</a:t>
            </a:r>
            <a:r>
              <a:rPr lang="en-US" dirty="0" err="1" smtClean="0"/>
              <a:t>Neoism</a:t>
            </a:r>
            <a:r>
              <a:rPr lang="en-US" dirty="0" smtClean="0"/>
              <a:t>' the struggle between theory and the practice has been a major problem.</a:t>
            </a:r>
          </a:p>
          <a:p>
            <a:r>
              <a:rPr lang="en-US" dirty="0" smtClean="0"/>
              <a:t>"Well, no one is supposed to know what </a:t>
            </a:r>
            <a:r>
              <a:rPr lang="en-US" dirty="0" err="1" smtClean="0"/>
              <a:t>Neoism</a:t>
            </a:r>
            <a:r>
              <a:rPr lang="en-US" dirty="0" smtClean="0"/>
              <a:t> is and I don't think anybody does, including myself. The success of </a:t>
            </a:r>
            <a:r>
              <a:rPr lang="en-US" dirty="0" err="1" smtClean="0"/>
              <a:t>Neoism</a:t>
            </a:r>
            <a:r>
              <a:rPr lang="en-US" dirty="0" smtClean="0"/>
              <a:t> is basically in the question, "What is </a:t>
            </a:r>
            <a:r>
              <a:rPr lang="en-US" dirty="0" err="1" smtClean="0"/>
              <a:t>Neoism</a:t>
            </a:r>
            <a:r>
              <a:rPr lang="en-US" dirty="0" smtClean="0"/>
              <a:t>?" because everybody wants to know. There are millions of definitions and none of them are good for anything. But you could define it by saying </a:t>
            </a:r>
            <a:r>
              <a:rPr lang="en-US" dirty="0" err="1" smtClean="0"/>
              <a:t>Neoism</a:t>
            </a:r>
            <a:r>
              <a:rPr lang="en-US" dirty="0" smtClean="0"/>
              <a:t> is what makes </a:t>
            </a:r>
            <a:r>
              <a:rPr lang="en-US" dirty="0" err="1" smtClean="0"/>
              <a:t>Neoism</a:t>
            </a:r>
            <a:r>
              <a:rPr lang="en-US" dirty="0" smtClean="0"/>
              <a:t> more interesting than </a:t>
            </a:r>
            <a:r>
              <a:rPr lang="en-US" dirty="0" err="1" smtClean="0"/>
              <a:t>Neoism</a:t>
            </a:r>
            <a:r>
              <a:rPr lang="en-US" dirty="0" smtClean="0"/>
              <a:t>. Or you could say that </a:t>
            </a:r>
            <a:r>
              <a:rPr lang="en-US" dirty="0" err="1" smtClean="0"/>
              <a:t>Neoism</a:t>
            </a:r>
            <a:r>
              <a:rPr lang="en-US" dirty="0" smtClean="0"/>
              <a:t> is that which makes </a:t>
            </a:r>
            <a:r>
              <a:rPr lang="en-US" dirty="0" err="1" smtClean="0"/>
              <a:t>Neoism</a:t>
            </a:r>
            <a:r>
              <a:rPr lang="en-US" dirty="0" smtClean="0"/>
              <a:t> obsolete. " Total Zero. (</a:t>
            </a:r>
            <a:r>
              <a:rPr lang="en-US" dirty="0" err="1" smtClean="0"/>
              <a:t>n.d</a:t>
            </a:r>
            <a:r>
              <a:rPr lang="en-US" dirty="0" smtClean="0"/>
              <a:t>.). [www page]. URL </a:t>
            </a:r>
            <a:r>
              <a:rPr lang="en-US" dirty="0" smtClean="0">
                <a:hlinkClick r:id="rId4"/>
              </a:rPr>
              <a:t>http://members.eisa.com/~ec089540/monty.htm</a:t>
            </a:r>
            <a:r>
              <a:rPr lang="en-US" dirty="0" smtClean="0"/>
              <a:t> </a:t>
            </a:r>
          </a:p>
          <a:p>
            <a:r>
              <a:rPr lang="en-US" dirty="0" smtClean="0"/>
              <a:t>'</a:t>
            </a:r>
            <a:r>
              <a:rPr lang="en-US" dirty="0" err="1" smtClean="0"/>
              <a:t>Neoism</a:t>
            </a:r>
            <a:r>
              <a:rPr lang="en-US" dirty="0" smtClean="0"/>
              <a:t>' was present in Mail-Art in the late eighties, but Mail-Art has never been a substantial part of '</a:t>
            </a:r>
            <a:r>
              <a:rPr lang="en-US" dirty="0" err="1" smtClean="0"/>
              <a:t>Neoism</a:t>
            </a:r>
            <a:r>
              <a:rPr lang="en-US" dirty="0" smtClean="0"/>
              <a:t>'. Mail-artists took from '</a:t>
            </a:r>
            <a:r>
              <a:rPr lang="en-US" dirty="0" err="1" smtClean="0"/>
              <a:t>Neoism</a:t>
            </a:r>
            <a:r>
              <a:rPr lang="en-US" dirty="0" smtClean="0"/>
              <a:t>' what was of interest for them without adapting their activities to the theory of '</a:t>
            </a:r>
            <a:r>
              <a:rPr lang="en-US" dirty="0" err="1" smtClean="0"/>
              <a:t>Neoism</a:t>
            </a:r>
            <a:r>
              <a:rPr lang="en-US" dirty="0" smtClean="0"/>
              <a:t>' or add any substantial result to '</a:t>
            </a:r>
            <a:r>
              <a:rPr lang="en-US" dirty="0" err="1" smtClean="0"/>
              <a:t>Neoism</a:t>
            </a:r>
            <a:r>
              <a:rPr lang="en-US" dirty="0" smtClean="0"/>
              <a:t>'. The most important contribution of Mail-Art in '</a:t>
            </a:r>
            <a:r>
              <a:rPr lang="en-US" dirty="0" err="1" smtClean="0"/>
              <a:t>Neoism</a:t>
            </a:r>
            <a:r>
              <a:rPr lang="en-US" dirty="0" smtClean="0"/>
              <a:t>' was not the products which have been created, but the structure of interaction which has evolved. As such, Mail-Art proves to be a perfect expression of the collective personality, a collective and interactive approach to art. By 1985 the correspondence art network was packed with people using the </a:t>
            </a:r>
            <a:r>
              <a:rPr lang="en-US" dirty="0" err="1" smtClean="0"/>
              <a:t>Cantsin</a:t>
            </a:r>
            <a:r>
              <a:rPr lang="en-US" dirty="0" smtClean="0"/>
              <a:t> identity and countless editions of </a:t>
            </a:r>
            <a:r>
              <a:rPr lang="en-US" i="1" dirty="0" smtClean="0"/>
              <a:t>Smile</a:t>
            </a:r>
            <a:r>
              <a:rPr lang="en-US" dirty="0" smtClean="0"/>
              <a:t> had been produced by different individuals and groups world-wide. The theory of the 'Art Strike' was present in the Mail-Art network but was as quick as it came forgotten in the year 1990 and seems in contradiction with the year 1992 as the 'Decentralized Networker Congress' year.</a:t>
            </a:r>
          </a:p>
          <a:p>
            <a:r>
              <a:rPr lang="en-US" dirty="0" smtClean="0"/>
              <a:t>'</a:t>
            </a:r>
            <a:r>
              <a:rPr lang="en-US" dirty="0" err="1" smtClean="0"/>
              <a:t>Neoism</a:t>
            </a:r>
            <a:r>
              <a:rPr lang="en-US" dirty="0" smtClean="0"/>
              <a:t>', had its roots in Fluxus and </a:t>
            </a:r>
            <a:r>
              <a:rPr lang="en-US" dirty="0" err="1" smtClean="0"/>
              <a:t>Situationism</a:t>
            </a:r>
            <a:r>
              <a:rPr lang="en-US" dirty="0" smtClean="0"/>
              <a:t> but was also influenced by Dada, punk and the industrial cultures. Fluxus was the inspiration for several aesthetic experiments within '</a:t>
            </a:r>
            <a:r>
              <a:rPr lang="en-US" dirty="0" err="1" smtClean="0"/>
              <a:t>Neoism</a:t>
            </a:r>
            <a:r>
              <a:rPr lang="en-US" dirty="0" smtClean="0"/>
              <a:t>' such as performances, artists' books, video art and festivals. The Fluxus Festivals of the early sixties have inspired '</a:t>
            </a:r>
            <a:r>
              <a:rPr lang="en-US" dirty="0" err="1" smtClean="0"/>
              <a:t>Neoism</a:t>
            </a:r>
            <a:r>
              <a:rPr lang="en-US" dirty="0" smtClean="0"/>
              <a:t>' for their 'apartment Festivals' which have been held in Germany, Italy, Canada, England and Canada, among other nations. If Fluxus was conceived as a critique of Modernist "movement" as actual stasis, '</a:t>
            </a:r>
            <a:r>
              <a:rPr lang="en-US" dirty="0" err="1" smtClean="0"/>
              <a:t>Neoism</a:t>
            </a:r>
            <a:r>
              <a:rPr lang="en-US" dirty="0" smtClean="0"/>
              <a:t>' was meant in large measure as a critique of the very notion of the art "movement". '</a:t>
            </a:r>
            <a:r>
              <a:rPr lang="en-US" dirty="0" err="1" smtClean="0"/>
              <a:t>Neoism</a:t>
            </a:r>
            <a:r>
              <a:rPr lang="en-US" dirty="0" smtClean="0"/>
              <a:t>' privileges non-object activities, it </a:t>
            </a:r>
            <a:r>
              <a:rPr lang="en-US" dirty="0" err="1" smtClean="0"/>
              <a:t>criticises</a:t>
            </a:r>
            <a:r>
              <a:rPr lang="en-US" dirty="0" smtClean="0"/>
              <a:t> the production of art as a market product and at the same time the creation of a process of theoretical and practical dialogue. For the </a:t>
            </a:r>
            <a:r>
              <a:rPr lang="en-US" dirty="0" err="1" smtClean="0"/>
              <a:t>Neoist</a:t>
            </a:r>
            <a:r>
              <a:rPr lang="en-US" dirty="0" smtClean="0"/>
              <a:t>, art is a privilege of the values of "individuality" and "creativity" which is denied by the economic reality of capitalism. Being an artist is a contradiction in a society in which culture, in all its forms (fine art, television, advertising) is a primary agent of political domination. So the relationship with their own "creativity" can only be doubtful.</a:t>
            </a:r>
          </a:p>
          <a:p>
            <a:r>
              <a:rPr lang="en-US" dirty="0" smtClean="0"/>
              <a:t>"While </a:t>
            </a:r>
            <a:r>
              <a:rPr lang="en-US" dirty="0" err="1" smtClean="0"/>
              <a:t>Neoists</a:t>
            </a:r>
            <a:r>
              <a:rPr lang="en-US" dirty="0" smtClean="0"/>
              <a:t> place </a:t>
            </a:r>
            <a:r>
              <a:rPr lang="en-US" dirty="0" err="1" smtClean="0"/>
              <a:t>thier</a:t>
            </a:r>
            <a:r>
              <a:rPr lang="en-US" dirty="0" smtClean="0"/>
              <a:t> faith in practical philosophy, they DO NOT endorse the study of logic as pursued in the universities and other </a:t>
            </a:r>
            <a:r>
              <a:rPr lang="en-US" dirty="0" err="1" smtClean="0"/>
              <a:t>authoriarian</a:t>
            </a:r>
            <a:r>
              <a:rPr lang="en-US" dirty="0" smtClean="0"/>
              <a:t> institutes. Capitalism masters the material world by naming and describing those objects it wishes to manipulate. By rendering names meaningless, </a:t>
            </a:r>
            <a:r>
              <a:rPr lang="en-US" dirty="0" err="1" smtClean="0"/>
              <a:t>Neoists</a:t>
            </a:r>
            <a:r>
              <a:rPr lang="en-US" dirty="0" smtClean="0"/>
              <a:t> destroy the central control mechanism of bourgeois logic. Without these classifications, power cannot differentiate, divide and isolate the revolutionary masses. Because they are sick of the fragmentary world in which they live, the </a:t>
            </a:r>
            <a:r>
              <a:rPr lang="en-US" dirty="0" err="1" smtClean="0"/>
              <a:t>Neoists</a:t>
            </a:r>
            <a:r>
              <a:rPr lang="en-US" dirty="0" smtClean="0"/>
              <a:t> have agreed to adopt a common name. Every action carried out under the banner of a common name is a gesture of defiance against the Order of Power--and a demonstration that the </a:t>
            </a:r>
            <a:r>
              <a:rPr lang="en-US" dirty="0" err="1" smtClean="0"/>
              <a:t>Neonists</a:t>
            </a:r>
            <a:r>
              <a:rPr lang="en-US" dirty="0" smtClean="0"/>
              <a:t> are ungovernable. " </a:t>
            </a:r>
            <a:r>
              <a:rPr lang="en-US" dirty="0" err="1" smtClean="0"/>
              <a:t>Neoist</a:t>
            </a:r>
            <a:r>
              <a:rPr lang="en-US" dirty="0" smtClean="0"/>
              <a:t> Alliance (</a:t>
            </a:r>
            <a:r>
              <a:rPr lang="en-US" dirty="0" err="1" smtClean="0"/>
              <a:t>n.d</a:t>
            </a:r>
            <a:r>
              <a:rPr lang="en-US" dirty="0" smtClean="0"/>
              <a:t>.). [www page]. URL </a:t>
            </a:r>
            <a:r>
              <a:rPr lang="en-US" dirty="0" smtClean="0">
                <a:hlinkClick r:id="rId5"/>
              </a:rPr>
              <a:t>http://www.jaybabcock.com/neoist.html</a:t>
            </a:r>
            <a:r>
              <a:rPr lang="en-US" dirty="0" smtClean="0"/>
              <a:t> </a:t>
            </a:r>
          </a:p>
          <a:p>
            <a:r>
              <a:rPr lang="en-US" dirty="0" smtClean="0"/>
              <a:t>False histories are endlessly generated to constantly breathe new life into the </a:t>
            </a:r>
            <a:r>
              <a:rPr lang="en-US" dirty="0" err="1" smtClean="0"/>
              <a:t>neoist</a:t>
            </a:r>
            <a:r>
              <a:rPr lang="en-US" dirty="0" smtClean="0"/>
              <a:t> myth and to resist art-</a:t>
            </a:r>
            <a:r>
              <a:rPr lang="en-US" dirty="0" err="1" smtClean="0"/>
              <a:t>historification</a:t>
            </a:r>
            <a:r>
              <a:rPr lang="en-US" dirty="0" smtClean="0"/>
              <a:t>. '</a:t>
            </a:r>
            <a:r>
              <a:rPr lang="en-US" dirty="0" err="1" smtClean="0"/>
              <a:t>Neoism</a:t>
            </a:r>
            <a:r>
              <a:rPr lang="en-US" dirty="0" smtClean="0"/>
              <a:t>' has perfected this technique, surpassing its forebears Dada, </a:t>
            </a:r>
            <a:r>
              <a:rPr lang="en-US" dirty="0" err="1" smtClean="0"/>
              <a:t>Situationist</a:t>
            </a:r>
            <a:r>
              <a:rPr lang="en-US" dirty="0" smtClean="0"/>
              <a:t>, and Fluxus to the extent that even now, some thirty years after the movement started, art historians have done their best to ignore it, or to treat it as only a footnote to the more historical clear Mail-Art movement.</a:t>
            </a:r>
            <a:br>
              <a:rPr lang="en-US" dirty="0" smtClean="0"/>
            </a:br>
            <a:endParaRPr lang="en-US" dirty="0"/>
          </a:p>
        </p:txBody>
      </p:sp>
      <p:sp>
        <p:nvSpPr>
          <p:cNvPr id="4" name="Tijdelijke aanduiding voor voettekst 3"/>
          <p:cNvSpPr>
            <a:spLocks noGrp="1"/>
          </p:cNvSpPr>
          <p:nvPr>
            <p:ph type="ftr" sz="quarter" idx="10"/>
          </p:nvPr>
        </p:nvSpPr>
        <p:spPr/>
        <p:txBody>
          <a:bodyPr/>
          <a:lstStyle/>
          <a:p>
            <a:r>
              <a:rPr lang="nl-NL" smtClean="0"/>
              <a:t>Mail-Art </a:t>
            </a:r>
            <a:endParaRPr lang="nl-NL"/>
          </a:p>
        </p:txBody>
      </p:sp>
      <p:sp>
        <p:nvSpPr>
          <p:cNvPr id="5" name="Tijdelijke aanduiding voor dianummer 4"/>
          <p:cNvSpPr>
            <a:spLocks noGrp="1"/>
          </p:cNvSpPr>
          <p:nvPr>
            <p:ph type="sldNum" sz="quarter" idx="11"/>
          </p:nvPr>
        </p:nvSpPr>
        <p:spPr/>
        <p:txBody>
          <a:bodyPr/>
          <a:lstStyle/>
          <a:p>
            <a:fld id="{3394ABC8-26DB-48B7-98F1-2D186C999CBA}" type="slidenum">
              <a:rPr lang="nl-NL" smtClean="0"/>
              <a:pPr/>
              <a:t>23</a:t>
            </a:fld>
            <a:endParaRPr lang="nl-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Voorbeeld van Internationale</a:t>
            </a:r>
            <a:r>
              <a:rPr lang="nl-NL" baseline="0" dirty="0" smtClean="0"/>
              <a:t> samenwerking over de grenzen heen en in tijd van Oorlog.</a:t>
            </a:r>
            <a:endParaRPr lang="nl-NL" dirty="0"/>
          </a:p>
        </p:txBody>
      </p:sp>
      <p:sp>
        <p:nvSpPr>
          <p:cNvPr id="4" name="Tijdelijke aanduiding voor voettekst 3"/>
          <p:cNvSpPr>
            <a:spLocks noGrp="1"/>
          </p:cNvSpPr>
          <p:nvPr>
            <p:ph type="ftr" sz="quarter" idx="10"/>
          </p:nvPr>
        </p:nvSpPr>
        <p:spPr/>
        <p:txBody>
          <a:bodyPr/>
          <a:lstStyle/>
          <a:p>
            <a:r>
              <a:rPr lang="nl-NL" smtClean="0"/>
              <a:t>Mail-Art </a:t>
            </a:r>
            <a:endParaRPr lang="nl-NL"/>
          </a:p>
        </p:txBody>
      </p:sp>
      <p:sp>
        <p:nvSpPr>
          <p:cNvPr id="5" name="Tijdelijke aanduiding voor dianummer 4"/>
          <p:cNvSpPr>
            <a:spLocks noGrp="1"/>
          </p:cNvSpPr>
          <p:nvPr>
            <p:ph type="sldNum" sz="quarter" idx="11"/>
          </p:nvPr>
        </p:nvSpPr>
        <p:spPr/>
        <p:txBody>
          <a:bodyPr/>
          <a:lstStyle/>
          <a:p>
            <a:fld id="{3394ABC8-26DB-48B7-98F1-2D186C999CBA}" type="slidenum">
              <a:rPr lang="nl-NL" smtClean="0"/>
              <a:pPr/>
              <a:t>24</a:t>
            </a:fld>
            <a:endParaRPr lang="nl-N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en-US" dirty="0" smtClean="0"/>
              <a:t>ONLY SENDERS CAN BE LOCATED. </a:t>
            </a:r>
            <a:br>
              <a:rPr lang="en-US" dirty="0" smtClean="0"/>
            </a:br>
            <a:endParaRPr lang="nl-NL" dirty="0"/>
          </a:p>
        </p:txBody>
      </p:sp>
      <p:sp>
        <p:nvSpPr>
          <p:cNvPr id="4" name="Tijdelijke aanduiding voor voettekst 3"/>
          <p:cNvSpPr>
            <a:spLocks noGrp="1"/>
          </p:cNvSpPr>
          <p:nvPr>
            <p:ph type="ftr" sz="quarter" idx="10"/>
          </p:nvPr>
        </p:nvSpPr>
        <p:spPr/>
        <p:txBody>
          <a:bodyPr/>
          <a:lstStyle/>
          <a:p>
            <a:r>
              <a:rPr lang="nl-NL" smtClean="0"/>
              <a:t>Mail-Art </a:t>
            </a:r>
            <a:endParaRPr lang="nl-NL"/>
          </a:p>
        </p:txBody>
      </p:sp>
      <p:sp>
        <p:nvSpPr>
          <p:cNvPr id="5" name="Tijdelijke aanduiding voor dianummer 4"/>
          <p:cNvSpPr>
            <a:spLocks noGrp="1"/>
          </p:cNvSpPr>
          <p:nvPr>
            <p:ph type="sldNum" sz="quarter" idx="11"/>
          </p:nvPr>
        </p:nvSpPr>
        <p:spPr/>
        <p:txBody>
          <a:bodyPr/>
          <a:lstStyle/>
          <a:p>
            <a:fld id="{3394ABC8-26DB-48B7-98F1-2D186C999CBA}" type="slidenum">
              <a:rPr lang="nl-NL" smtClean="0"/>
              <a:pPr/>
              <a:t>25</a:t>
            </a:fld>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het opmaakprofiel van de modelondertitel te bewerken</a:t>
            </a:r>
            <a:endParaRPr lang="nl-NL"/>
          </a:p>
        </p:txBody>
      </p:sp>
      <p:sp>
        <p:nvSpPr>
          <p:cNvPr id="4" name="Tijdelijke aanduiding voor datum 3"/>
          <p:cNvSpPr>
            <a:spLocks noGrp="1"/>
          </p:cNvSpPr>
          <p:nvPr>
            <p:ph type="dt" sz="half" idx="10"/>
          </p:nvPr>
        </p:nvSpPr>
        <p:spPr/>
        <p:txBody>
          <a:bodyPr/>
          <a:lstStyle/>
          <a:p>
            <a:fld id="{FBBD38B9-BD57-4A13-BC75-926F91CC7FD6}" type="datetime1">
              <a:rPr lang="nl-NL" smtClean="0"/>
              <a:pPr/>
              <a:t>24-12-2008</a:t>
            </a:fld>
            <a:endParaRPr lang="nl-NL"/>
          </a:p>
        </p:txBody>
      </p:sp>
      <p:sp>
        <p:nvSpPr>
          <p:cNvPr id="5" name="Tijdelijke aanduiding voor voettekst 4"/>
          <p:cNvSpPr>
            <a:spLocks noGrp="1"/>
          </p:cNvSpPr>
          <p:nvPr>
            <p:ph type="ftr" sz="quarter" idx="11"/>
          </p:nvPr>
        </p:nvSpPr>
        <p:spPr/>
        <p:txBody>
          <a:bodyPr/>
          <a:lstStyle/>
          <a:p>
            <a:r>
              <a:rPr lang="nl-NL" smtClean="0"/>
              <a:t>Mail-Art  -  Ruud Janssen</a:t>
            </a:r>
            <a:endParaRPr lang="nl-NL"/>
          </a:p>
        </p:txBody>
      </p:sp>
      <p:sp>
        <p:nvSpPr>
          <p:cNvPr id="6" name="Tijdelijke aanduiding voor dianummer 5"/>
          <p:cNvSpPr>
            <a:spLocks noGrp="1"/>
          </p:cNvSpPr>
          <p:nvPr>
            <p:ph type="sldNum" sz="quarter" idx="12"/>
          </p:nvPr>
        </p:nvSpPr>
        <p:spPr/>
        <p:txBody>
          <a:bodyPr/>
          <a:lstStyle/>
          <a:p>
            <a:fld id="{8DD9E7B2-9427-4F66-A405-3400DF7AB87C}" type="slidenum">
              <a:rPr lang="nl-NL" smtClean="0"/>
              <a:pPr/>
              <a:t>‹nr.›</a:t>
            </a:fld>
            <a:endParaRPr lang="nl-NL"/>
          </a:p>
        </p:txBody>
      </p:sp>
    </p:spTree>
  </p:cSld>
  <p:clrMapOvr>
    <a:masterClrMapping/>
  </p:clrMapOvr>
  <p:transition spd="med">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A13516A2-A6F9-4A72-938A-0C8FB5344825}" type="datetime1">
              <a:rPr lang="nl-NL" smtClean="0"/>
              <a:pPr/>
              <a:t>24-12-2008</a:t>
            </a:fld>
            <a:endParaRPr lang="nl-NL"/>
          </a:p>
        </p:txBody>
      </p:sp>
      <p:sp>
        <p:nvSpPr>
          <p:cNvPr id="5" name="Tijdelijke aanduiding voor voettekst 4"/>
          <p:cNvSpPr>
            <a:spLocks noGrp="1"/>
          </p:cNvSpPr>
          <p:nvPr>
            <p:ph type="ftr" sz="quarter" idx="11"/>
          </p:nvPr>
        </p:nvSpPr>
        <p:spPr/>
        <p:txBody>
          <a:bodyPr/>
          <a:lstStyle/>
          <a:p>
            <a:r>
              <a:rPr lang="nl-NL" smtClean="0"/>
              <a:t>Mail-Art  -  Ruud Janssen</a:t>
            </a:r>
            <a:endParaRPr lang="nl-NL"/>
          </a:p>
        </p:txBody>
      </p:sp>
      <p:sp>
        <p:nvSpPr>
          <p:cNvPr id="6" name="Tijdelijke aanduiding voor dianummer 5"/>
          <p:cNvSpPr>
            <a:spLocks noGrp="1"/>
          </p:cNvSpPr>
          <p:nvPr>
            <p:ph type="sldNum" sz="quarter" idx="12"/>
          </p:nvPr>
        </p:nvSpPr>
        <p:spPr/>
        <p:txBody>
          <a:bodyPr/>
          <a:lstStyle/>
          <a:p>
            <a:fld id="{8DD9E7B2-9427-4F66-A405-3400DF7AB87C}" type="slidenum">
              <a:rPr lang="nl-NL" smtClean="0"/>
              <a:pPr/>
              <a:t>‹nr.›</a:t>
            </a:fld>
            <a:endParaRPr lang="nl-NL"/>
          </a:p>
        </p:txBody>
      </p:sp>
    </p:spTree>
  </p:cSld>
  <p:clrMapOvr>
    <a:masterClrMapping/>
  </p:clrMapOvr>
  <p:transition spd="med">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C9F814EF-366C-4290-92C4-6B389270082A}" type="datetime1">
              <a:rPr lang="nl-NL" smtClean="0"/>
              <a:pPr/>
              <a:t>24-12-2008</a:t>
            </a:fld>
            <a:endParaRPr lang="nl-NL"/>
          </a:p>
        </p:txBody>
      </p:sp>
      <p:sp>
        <p:nvSpPr>
          <p:cNvPr id="5" name="Tijdelijke aanduiding voor voettekst 4"/>
          <p:cNvSpPr>
            <a:spLocks noGrp="1"/>
          </p:cNvSpPr>
          <p:nvPr>
            <p:ph type="ftr" sz="quarter" idx="11"/>
          </p:nvPr>
        </p:nvSpPr>
        <p:spPr/>
        <p:txBody>
          <a:bodyPr/>
          <a:lstStyle/>
          <a:p>
            <a:r>
              <a:rPr lang="nl-NL" smtClean="0"/>
              <a:t>Mail-Art  -  Ruud Janssen</a:t>
            </a:r>
            <a:endParaRPr lang="nl-NL"/>
          </a:p>
        </p:txBody>
      </p:sp>
      <p:sp>
        <p:nvSpPr>
          <p:cNvPr id="6" name="Tijdelijke aanduiding voor dianummer 5"/>
          <p:cNvSpPr>
            <a:spLocks noGrp="1"/>
          </p:cNvSpPr>
          <p:nvPr>
            <p:ph type="sldNum" sz="quarter" idx="12"/>
          </p:nvPr>
        </p:nvSpPr>
        <p:spPr/>
        <p:txBody>
          <a:bodyPr/>
          <a:lstStyle/>
          <a:p>
            <a:fld id="{8DD9E7B2-9427-4F66-A405-3400DF7AB87C}" type="slidenum">
              <a:rPr lang="nl-NL" smtClean="0"/>
              <a:pPr/>
              <a:t>‹nr.›</a:t>
            </a:fld>
            <a:endParaRPr lang="nl-NL"/>
          </a:p>
        </p:txBody>
      </p:sp>
    </p:spTree>
  </p:cSld>
  <p:clrMapOvr>
    <a:masterClrMapping/>
  </p:clrMapOvr>
  <p:transition spd="med">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E875C788-A355-489D-A192-813F88467429}" type="datetime1">
              <a:rPr lang="nl-NL" smtClean="0"/>
              <a:pPr/>
              <a:t>24-12-2008</a:t>
            </a:fld>
            <a:endParaRPr lang="nl-NL"/>
          </a:p>
        </p:txBody>
      </p:sp>
      <p:sp>
        <p:nvSpPr>
          <p:cNvPr id="5" name="Tijdelijke aanduiding voor voettekst 4"/>
          <p:cNvSpPr>
            <a:spLocks noGrp="1"/>
          </p:cNvSpPr>
          <p:nvPr>
            <p:ph type="ftr" sz="quarter" idx="11"/>
          </p:nvPr>
        </p:nvSpPr>
        <p:spPr/>
        <p:txBody>
          <a:bodyPr/>
          <a:lstStyle/>
          <a:p>
            <a:r>
              <a:rPr lang="nl-NL" smtClean="0"/>
              <a:t>Mail-Art  -  Ruud Janssen</a:t>
            </a:r>
            <a:endParaRPr lang="nl-NL"/>
          </a:p>
        </p:txBody>
      </p:sp>
      <p:sp>
        <p:nvSpPr>
          <p:cNvPr id="6" name="Tijdelijke aanduiding voor dianummer 5"/>
          <p:cNvSpPr>
            <a:spLocks noGrp="1"/>
          </p:cNvSpPr>
          <p:nvPr>
            <p:ph type="sldNum" sz="quarter" idx="12"/>
          </p:nvPr>
        </p:nvSpPr>
        <p:spPr/>
        <p:txBody>
          <a:bodyPr/>
          <a:lstStyle/>
          <a:p>
            <a:fld id="{8DD9E7B2-9427-4F66-A405-3400DF7AB87C}" type="slidenum">
              <a:rPr lang="nl-NL" smtClean="0"/>
              <a:pPr/>
              <a:t>‹nr.›</a:t>
            </a:fld>
            <a:endParaRPr lang="nl-NL"/>
          </a:p>
        </p:txBody>
      </p:sp>
    </p:spTree>
  </p:cSld>
  <p:clrMapOvr>
    <a:masterClrMapping/>
  </p:clrMapOvr>
  <p:transition spd="med">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3BC5A6C8-66DB-4985-A6A7-C3EA0F9DBE3A}" type="datetime1">
              <a:rPr lang="nl-NL" smtClean="0"/>
              <a:pPr/>
              <a:t>24-12-2008</a:t>
            </a:fld>
            <a:endParaRPr lang="nl-NL"/>
          </a:p>
        </p:txBody>
      </p:sp>
      <p:sp>
        <p:nvSpPr>
          <p:cNvPr id="5" name="Tijdelijke aanduiding voor voettekst 4"/>
          <p:cNvSpPr>
            <a:spLocks noGrp="1"/>
          </p:cNvSpPr>
          <p:nvPr>
            <p:ph type="ftr" sz="quarter" idx="11"/>
          </p:nvPr>
        </p:nvSpPr>
        <p:spPr/>
        <p:txBody>
          <a:bodyPr/>
          <a:lstStyle/>
          <a:p>
            <a:r>
              <a:rPr lang="nl-NL" smtClean="0"/>
              <a:t>Mail-Art  -  Ruud Janssen</a:t>
            </a:r>
            <a:endParaRPr lang="nl-NL"/>
          </a:p>
        </p:txBody>
      </p:sp>
      <p:sp>
        <p:nvSpPr>
          <p:cNvPr id="6" name="Tijdelijke aanduiding voor dianummer 5"/>
          <p:cNvSpPr>
            <a:spLocks noGrp="1"/>
          </p:cNvSpPr>
          <p:nvPr>
            <p:ph type="sldNum" sz="quarter" idx="12"/>
          </p:nvPr>
        </p:nvSpPr>
        <p:spPr/>
        <p:txBody>
          <a:bodyPr/>
          <a:lstStyle/>
          <a:p>
            <a:fld id="{8DD9E7B2-9427-4F66-A405-3400DF7AB87C}" type="slidenum">
              <a:rPr lang="nl-NL" smtClean="0"/>
              <a:pPr/>
              <a:t>‹nr.›</a:t>
            </a:fld>
            <a:endParaRPr lang="nl-NL"/>
          </a:p>
        </p:txBody>
      </p:sp>
    </p:spTree>
  </p:cSld>
  <p:clrMapOvr>
    <a:masterClrMapping/>
  </p:clrMapOvr>
  <p:transition spd="med">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25C87C63-2576-49CC-B0E3-3798BCBFD498}" type="datetime1">
              <a:rPr lang="nl-NL" smtClean="0"/>
              <a:pPr/>
              <a:t>24-12-2008</a:t>
            </a:fld>
            <a:endParaRPr lang="nl-NL"/>
          </a:p>
        </p:txBody>
      </p:sp>
      <p:sp>
        <p:nvSpPr>
          <p:cNvPr id="6" name="Tijdelijke aanduiding voor voettekst 5"/>
          <p:cNvSpPr>
            <a:spLocks noGrp="1"/>
          </p:cNvSpPr>
          <p:nvPr>
            <p:ph type="ftr" sz="quarter" idx="11"/>
          </p:nvPr>
        </p:nvSpPr>
        <p:spPr/>
        <p:txBody>
          <a:bodyPr/>
          <a:lstStyle/>
          <a:p>
            <a:r>
              <a:rPr lang="nl-NL" smtClean="0"/>
              <a:t>Mail-Art  -  Ruud Janssen</a:t>
            </a:r>
            <a:endParaRPr lang="nl-NL"/>
          </a:p>
        </p:txBody>
      </p:sp>
      <p:sp>
        <p:nvSpPr>
          <p:cNvPr id="7" name="Tijdelijke aanduiding voor dianummer 6"/>
          <p:cNvSpPr>
            <a:spLocks noGrp="1"/>
          </p:cNvSpPr>
          <p:nvPr>
            <p:ph type="sldNum" sz="quarter" idx="12"/>
          </p:nvPr>
        </p:nvSpPr>
        <p:spPr/>
        <p:txBody>
          <a:bodyPr/>
          <a:lstStyle/>
          <a:p>
            <a:fld id="{8DD9E7B2-9427-4F66-A405-3400DF7AB87C}" type="slidenum">
              <a:rPr lang="nl-NL" smtClean="0"/>
              <a:pPr/>
              <a:t>‹nr.›</a:t>
            </a:fld>
            <a:endParaRPr lang="nl-NL"/>
          </a:p>
        </p:txBody>
      </p:sp>
    </p:spTree>
  </p:cSld>
  <p:clrMapOvr>
    <a:masterClrMapping/>
  </p:clrMapOvr>
  <p:transition spd="med">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7CE76022-19FD-4C4F-9C5B-E919B2FFF4F3}" type="datetime1">
              <a:rPr lang="nl-NL" smtClean="0"/>
              <a:pPr/>
              <a:t>24-12-2008</a:t>
            </a:fld>
            <a:endParaRPr lang="nl-NL"/>
          </a:p>
        </p:txBody>
      </p:sp>
      <p:sp>
        <p:nvSpPr>
          <p:cNvPr id="8" name="Tijdelijke aanduiding voor voettekst 7"/>
          <p:cNvSpPr>
            <a:spLocks noGrp="1"/>
          </p:cNvSpPr>
          <p:nvPr>
            <p:ph type="ftr" sz="quarter" idx="11"/>
          </p:nvPr>
        </p:nvSpPr>
        <p:spPr/>
        <p:txBody>
          <a:bodyPr/>
          <a:lstStyle/>
          <a:p>
            <a:r>
              <a:rPr lang="nl-NL" smtClean="0"/>
              <a:t>Mail-Art  -  Ruud Janssen</a:t>
            </a:r>
            <a:endParaRPr lang="nl-NL"/>
          </a:p>
        </p:txBody>
      </p:sp>
      <p:sp>
        <p:nvSpPr>
          <p:cNvPr id="9" name="Tijdelijke aanduiding voor dianummer 8"/>
          <p:cNvSpPr>
            <a:spLocks noGrp="1"/>
          </p:cNvSpPr>
          <p:nvPr>
            <p:ph type="sldNum" sz="quarter" idx="12"/>
          </p:nvPr>
        </p:nvSpPr>
        <p:spPr/>
        <p:txBody>
          <a:bodyPr/>
          <a:lstStyle/>
          <a:p>
            <a:fld id="{8DD9E7B2-9427-4F66-A405-3400DF7AB87C}" type="slidenum">
              <a:rPr lang="nl-NL" smtClean="0"/>
              <a:pPr/>
              <a:t>‹nr.›</a:t>
            </a:fld>
            <a:endParaRPr lang="nl-NL"/>
          </a:p>
        </p:txBody>
      </p:sp>
    </p:spTree>
  </p:cSld>
  <p:clrMapOvr>
    <a:masterClrMapping/>
  </p:clrMapOvr>
  <p:transition spd="med">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E987DE7D-FD2B-43B9-A184-EA726D60A545}" type="datetime1">
              <a:rPr lang="nl-NL" smtClean="0"/>
              <a:pPr/>
              <a:t>24-12-2008</a:t>
            </a:fld>
            <a:endParaRPr lang="nl-NL"/>
          </a:p>
        </p:txBody>
      </p:sp>
      <p:sp>
        <p:nvSpPr>
          <p:cNvPr id="4" name="Tijdelijke aanduiding voor voettekst 3"/>
          <p:cNvSpPr>
            <a:spLocks noGrp="1"/>
          </p:cNvSpPr>
          <p:nvPr>
            <p:ph type="ftr" sz="quarter" idx="11"/>
          </p:nvPr>
        </p:nvSpPr>
        <p:spPr/>
        <p:txBody>
          <a:bodyPr/>
          <a:lstStyle/>
          <a:p>
            <a:r>
              <a:rPr lang="nl-NL" smtClean="0"/>
              <a:t>Mail-Art  -  Ruud Janssen</a:t>
            </a:r>
            <a:endParaRPr lang="nl-NL"/>
          </a:p>
        </p:txBody>
      </p:sp>
      <p:sp>
        <p:nvSpPr>
          <p:cNvPr id="5" name="Tijdelijke aanduiding voor dianummer 4"/>
          <p:cNvSpPr>
            <a:spLocks noGrp="1"/>
          </p:cNvSpPr>
          <p:nvPr>
            <p:ph type="sldNum" sz="quarter" idx="12"/>
          </p:nvPr>
        </p:nvSpPr>
        <p:spPr/>
        <p:txBody>
          <a:bodyPr/>
          <a:lstStyle/>
          <a:p>
            <a:fld id="{8DD9E7B2-9427-4F66-A405-3400DF7AB87C}" type="slidenum">
              <a:rPr lang="nl-NL" smtClean="0"/>
              <a:pPr/>
              <a:t>‹nr.›</a:t>
            </a:fld>
            <a:endParaRPr lang="nl-NL"/>
          </a:p>
        </p:txBody>
      </p:sp>
    </p:spTree>
  </p:cSld>
  <p:clrMapOvr>
    <a:masterClrMapping/>
  </p:clrMapOvr>
  <p:transition spd="med">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‹nr.›</a:t>
            </a:fld>
            <a:endParaRPr lang="nl-NL"/>
          </a:p>
        </p:txBody>
      </p:sp>
    </p:spTree>
  </p:cSld>
  <p:clrMapOvr>
    <a:masterClrMapping/>
  </p:clrMapOvr>
  <p:transition spd="med">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0132BCBF-E106-4B6D-945F-8000069F8A28}" type="datetime1">
              <a:rPr lang="nl-NL" smtClean="0"/>
              <a:pPr/>
              <a:t>24-12-2008</a:t>
            </a:fld>
            <a:endParaRPr lang="nl-NL"/>
          </a:p>
        </p:txBody>
      </p:sp>
      <p:sp>
        <p:nvSpPr>
          <p:cNvPr id="6" name="Tijdelijke aanduiding voor voettekst 5"/>
          <p:cNvSpPr>
            <a:spLocks noGrp="1"/>
          </p:cNvSpPr>
          <p:nvPr>
            <p:ph type="ftr" sz="quarter" idx="11"/>
          </p:nvPr>
        </p:nvSpPr>
        <p:spPr/>
        <p:txBody>
          <a:bodyPr/>
          <a:lstStyle/>
          <a:p>
            <a:r>
              <a:rPr lang="nl-NL" smtClean="0"/>
              <a:t>Mail-Art  -  Ruud Janssen</a:t>
            </a:r>
            <a:endParaRPr lang="nl-NL"/>
          </a:p>
        </p:txBody>
      </p:sp>
      <p:sp>
        <p:nvSpPr>
          <p:cNvPr id="7" name="Tijdelijke aanduiding voor dianummer 6"/>
          <p:cNvSpPr>
            <a:spLocks noGrp="1"/>
          </p:cNvSpPr>
          <p:nvPr>
            <p:ph type="sldNum" sz="quarter" idx="12"/>
          </p:nvPr>
        </p:nvSpPr>
        <p:spPr/>
        <p:txBody>
          <a:bodyPr/>
          <a:lstStyle/>
          <a:p>
            <a:fld id="{8DD9E7B2-9427-4F66-A405-3400DF7AB87C}" type="slidenum">
              <a:rPr lang="nl-NL" smtClean="0"/>
              <a:pPr/>
              <a:t>‹nr.›</a:t>
            </a:fld>
            <a:endParaRPr lang="nl-NL"/>
          </a:p>
        </p:txBody>
      </p:sp>
    </p:spTree>
  </p:cSld>
  <p:clrMapOvr>
    <a:masterClrMapping/>
  </p:clrMapOvr>
  <p:transition spd="med">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F1C976B-10C0-4AFA-BAA1-5CF7D62C81C3}" type="datetime1">
              <a:rPr lang="nl-NL" smtClean="0"/>
              <a:pPr/>
              <a:t>24-12-2008</a:t>
            </a:fld>
            <a:endParaRPr lang="nl-NL"/>
          </a:p>
        </p:txBody>
      </p:sp>
      <p:sp>
        <p:nvSpPr>
          <p:cNvPr id="6" name="Tijdelijke aanduiding voor voettekst 5"/>
          <p:cNvSpPr>
            <a:spLocks noGrp="1"/>
          </p:cNvSpPr>
          <p:nvPr>
            <p:ph type="ftr" sz="quarter" idx="11"/>
          </p:nvPr>
        </p:nvSpPr>
        <p:spPr/>
        <p:txBody>
          <a:bodyPr/>
          <a:lstStyle/>
          <a:p>
            <a:r>
              <a:rPr lang="nl-NL" smtClean="0"/>
              <a:t>Mail-Art  -  Ruud Janssen</a:t>
            </a:r>
            <a:endParaRPr lang="nl-NL"/>
          </a:p>
        </p:txBody>
      </p:sp>
      <p:sp>
        <p:nvSpPr>
          <p:cNvPr id="7" name="Tijdelijke aanduiding voor dianummer 6"/>
          <p:cNvSpPr>
            <a:spLocks noGrp="1"/>
          </p:cNvSpPr>
          <p:nvPr>
            <p:ph type="sldNum" sz="quarter" idx="12"/>
          </p:nvPr>
        </p:nvSpPr>
        <p:spPr/>
        <p:txBody>
          <a:bodyPr/>
          <a:lstStyle/>
          <a:p>
            <a:fld id="{8DD9E7B2-9427-4F66-A405-3400DF7AB87C}" type="slidenum">
              <a:rPr lang="nl-NL" smtClean="0"/>
              <a:pPr/>
              <a:t>‹nr.›</a:t>
            </a:fld>
            <a:endParaRPr lang="nl-NL"/>
          </a:p>
        </p:txBody>
      </p:sp>
    </p:spTree>
  </p:cSld>
  <p:clrMapOvr>
    <a:masterClrMapping/>
  </p:clrMapOvr>
  <p:transition spd="med">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DA79C4-A3C8-458D-89C3-82C41BDC306A}" type="datetime1">
              <a:rPr lang="nl-NL" smtClean="0"/>
              <a:pPr/>
              <a:t>24-12-2008</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smtClean="0"/>
              <a:t>Mail-Art  -  Ruud Janssen</a:t>
            </a:r>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9E7B2-9427-4F66-A405-3400DF7AB87C}" type="slidenum">
              <a:rPr lang="nl-NL" smtClean="0"/>
              <a:pPr/>
              <a:t>‹nr.›</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wipe dir="d"/>
  </p:transition>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dka.hro.nl/index.php"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en.wikipedia.org/wiki/Envelopes"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gif"/><Relationship Id="rId4" Type="http://schemas.openxmlformats.org/officeDocument/2006/relationships/hyperlink" Target="http://www.iuoma.org/rub_arch.html"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images.google.nl/url?q=http://www.iuoma.org/eraser.html&amp;usg=AFQjCNFyeXXzT-i0FctKlEPtugzDMS9Ejg" TargetMode="Externa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photos1.blogger.com/img/92/1700/640/2005_Malinda_feb_21_small.jpg" TargetMode="Externa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hyperlink" Target="http://en.wikipedia.org/wiki/Architecture" TargetMode="External"/><Relationship Id="rId3" Type="http://schemas.openxmlformats.org/officeDocument/2006/relationships/hyperlink" Target="http://en.wikipedia.org/wiki/Neo-Dada" TargetMode="External"/><Relationship Id="rId7" Type="http://schemas.openxmlformats.org/officeDocument/2006/relationships/hyperlink" Target="http://en.wikipedia.org/wiki/Urban_planning" TargetMode="External"/><Relationship Id="rId2" Type="http://schemas.openxmlformats.org/officeDocument/2006/relationships/hyperlink" Target="http://en.wikipedia.org/wiki/Latin" TargetMode="External"/><Relationship Id="rId1" Type="http://schemas.openxmlformats.org/officeDocument/2006/relationships/slideLayout" Target="../slideLayouts/slideLayout7.xml"/><Relationship Id="rId6" Type="http://schemas.openxmlformats.org/officeDocument/2006/relationships/hyperlink" Target="http://en.wikipedia.org/wiki/Literature" TargetMode="External"/><Relationship Id="rId11" Type="http://schemas.openxmlformats.org/officeDocument/2006/relationships/hyperlink" Target="http://en.wikipedia.org/wiki/Dick_Higgins" TargetMode="External"/><Relationship Id="rId5" Type="http://schemas.openxmlformats.org/officeDocument/2006/relationships/hyperlink" Target="http://en.wikipedia.org/wiki/Visual_art" TargetMode="External"/><Relationship Id="rId10" Type="http://schemas.openxmlformats.org/officeDocument/2006/relationships/hyperlink" Target="http://en.wikipedia.org/wiki/Intermedia" TargetMode="External"/><Relationship Id="rId4" Type="http://schemas.openxmlformats.org/officeDocument/2006/relationships/hyperlink" Target="http://en.wikipedia.org/wiki/Noise_music" TargetMode="External"/><Relationship Id="rId9" Type="http://schemas.openxmlformats.org/officeDocument/2006/relationships/hyperlink" Target="http://en.wikipedia.org/wiki/Design"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hyperlink" Target="mailto:info@iuoma.org"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err="1" smtClean="0">
                <a:solidFill>
                  <a:srgbClr val="FF0000"/>
                </a:solidFill>
              </a:rPr>
              <a:t>Mail-Art</a:t>
            </a:r>
            <a:endParaRPr lang="nl-NL" dirty="0">
              <a:solidFill>
                <a:srgbClr val="FF0000"/>
              </a:solidFill>
            </a:endParaRPr>
          </a:p>
        </p:txBody>
      </p:sp>
      <p:sp>
        <p:nvSpPr>
          <p:cNvPr id="3" name="Ondertitel 2"/>
          <p:cNvSpPr>
            <a:spLocks noGrp="1"/>
          </p:cNvSpPr>
          <p:nvPr>
            <p:ph type="subTitle" idx="1"/>
          </p:nvPr>
        </p:nvSpPr>
        <p:spPr/>
        <p:txBody>
          <a:bodyPr>
            <a:normAutofit/>
          </a:bodyPr>
          <a:lstStyle/>
          <a:p>
            <a:r>
              <a:rPr lang="en-US" dirty="0" smtClean="0">
                <a:solidFill>
                  <a:schemeClr val="tx1">
                    <a:lumMod val="65000"/>
                    <a:lumOff val="35000"/>
                  </a:schemeClr>
                </a:solidFill>
              </a:rPr>
              <a:t>Introduction to an art form often outside the mainstream Art-world</a:t>
            </a:r>
          </a:p>
          <a:p>
            <a:r>
              <a:rPr lang="en-US" dirty="0" smtClean="0">
                <a:solidFill>
                  <a:schemeClr val="tx1">
                    <a:lumMod val="65000"/>
                    <a:lumOff val="35000"/>
                  </a:schemeClr>
                </a:solidFill>
              </a:rPr>
              <a:t>by Ruud Janssen – 22 </a:t>
            </a:r>
            <a:r>
              <a:rPr lang="en-US" dirty="0" err="1" smtClean="0">
                <a:solidFill>
                  <a:schemeClr val="tx1">
                    <a:lumMod val="65000"/>
                    <a:lumOff val="35000"/>
                  </a:schemeClr>
                </a:solidFill>
              </a:rPr>
              <a:t>sept</a:t>
            </a:r>
            <a:r>
              <a:rPr lang="en-US" dirty="0" smtClean="0">
                <a:solidFill>
                  <a:schemeClr val="tx1">
                    <a:lumMod val="65000"/>
                    <a:lumOff val="35000"/>
                  </a:schemeClr>
                </a:solidFill>
              </a:rPr>
              <a:t> 2008</a:t>
            </a:r>
            <a:endParaRPr lang="en-US" dirty="0">
              <a:solidFill>
                <a:schemeClr val="tx1">
                  <a:lumMod val="65000"/>
                  <a:lumOff val="35000"/>
                </a:schemeClr>
              </a:solidFill>
            </a:endParaRPr>
          </a:p>
        </p:txBody>
      </p:sp>
      <p:pic>
        <p:nvPicPr>
          <p:cNvPr id="1026" name="Picture 2" descr="Willem de Kooning Academie logo">
            <a:hlinkClick r:id="rId3"/>
          </p:cNvPr>
          <p:cNvPicPr>
            <a:picLocks noChangeAspect="1" noChangeArrowheads="1"/>
          </p:cNvPicPr>
          <p:nvPr/>
        </p:nvPicPr>
        <p:blipFill>
          <a:blip r:embed="rId4"/>
          <a:srcRect/>
          <a:stretch>
            <a:fillRect/>
          </a:stretch>
        </p:blipFill>
        <p:spPr bwMode="auto">
          <a:xfrm>
            <a:off x="285720" y="428604"/>
            <a:ext cx="1609725" cy="1500198"/>
          </a:xfrm>
          <a:prstGeom prst="rect">
            <a:avLst/>
          </a:prstGeom>
          <a:noFill/>
        </p:spPr>
      </p:pic>
      <p:sp>
        <p:nvSpPr>
          <p:cNvPr id="5" name="Tijdelijke aanduiding voor datum 4"/>
          <p:cNvSpPr>
            <a:spLocks noGrp="1"/>
          </p:cNvSpPr>
          <p:nvPr>
            <p:ph type="dt" sz="half" idx="10"/>
          </p:nvPr>
        </p:nvSpPr>
        <p:spPr/>
        <p:txBody>
          <a:bodyPr/>
          <a:lstStyle/>
          <a:p>
            <a:fld id="{5BDB1BF5-2111-48E2-A092-B1E211727A98}" type="datetime1">
              <a:rPr lang="nl-NL" smtClean="0"/>
              <a:pPr/>
              <a:t>24-12-2008</a:t>
            </a:fld>
            <a:endParaRPr lang="nl-NL"/>
          </a:p>
        </p:txBody>
      </p:sp>
      <p:sp>
        <p:nvSpPr>
          <p:cNvPr id="6" name="Tijdelijke aanduiding voor dianummer 5"/>
          <p:cNvSpPr>
            <a:spLocks noGrp="1"/>
          </p:cNvSpPr>
          <p:nvPr>
            <p:ph type="sldNum" sz="quarter" idx="12"/>
          </p:nvPr>
        </p:nvSpPr>
        <p:spPr/>
        <p:txBody>
          <a:bodyPr/>
          <a:lstStyle/>
          <a:p>
            <a:fld id="{8DD9E7B2-9427-4F66-A405-3400DF7AB87C}" type="slidenum">
              <a:rPr lang="nl-NL" smtClean="0"/>
              <a:pPr/>
              <a:t>1</a:t>
            </a:fld>
            <a:endParaRPr lang="nl-NL"/>
          </a:p>
        </p:txBody>
      </p:sp>
      <p:sp>
        <p:nvSpPr>
          <p:cNvPr id="7" name="Tijdelijke aanduiding voor voettekst 6"/>
          <p:cNvSpPr>
            <a:spLocks noGrp="1"/>
          </p:cNvSpPr>
          <p:nvPr>
            <p:ph type="ftr" sz="quarter" idx="11"/>
          </p:nvPr>
        </p:nvSpPr>
        <p:spPr/>
        <p:txBody>
          <a:bodyPr/>
          <a:lstStyle/>
          <a:p>
            <a:r>
              <a:rPr lang="nl-NL" dirty="0" smtClean="0"/>
              <a:t> </a:t>
            </a:r>
            <a:r>
              <a:rPr lang="nl-NL" dirty="0" err="1" smtClean="0"/>
              <a:t>Mail-Art</a:t>
            </a:r>
            <a:r>
              <a:rPr lang="nl-NL" dirty="0" smtClean="0"/>
              <a:t>  -  Ruud Janssen</a:t>
            </a:r>
            <a:endParaRPr lang="nl-NL" dirty="0"/>
          </a:p>
        </p:txBody>
      </p:sp>
    </p:spTree>
  </p:cSld>
  <p:clrMapOvr>
    <a:masterClrMapping/>
  </p:clrMapOvr>
  <p:transition spd="slow">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10</a:t>
            </a:fld>
            <a:endParaRPr lang="nl-NL"/>
          </a:p>
        </p:txBody>
      </p:sp>
      <p:pic>
        <p:nvPicPr>
          <p:cNvPr id="122882" name="Picture 2" descr="http://www.fluxus.org/FluxusDiagram2.gif"/>
          <p:cNvPicPr>
            <a:picLocks noChangeAspect="1" noChangeArrowheads="1"/>
          </p:cNvPicPr>
          <p:nvPr/>
        </p:nvPicPr>
        <p:blipFill>
          <a:blip r:embed="rId2"/>
          <a:srcRect/>
          <a:stretch>
            <a:fillRect/>
          </a:stretch>
        </p:blipFill>
        <p:spPr bwMode="auto">
          <a:xfrm>
            <a:off x="285720" y="714356"/>
            <a:ext cx="8239125" cy="4786346"/>
          </a:xfrm>
          <a:prstGeom prst="rect">
            <a:avLst/>
          </a:prstGeom>
          <a:noFill/>
        </p:spPr>
      </p:pic>
    </p:spTree>
  </p:cSld>
  <p:clrMapOvr>
    <a:masterClrMapping/>
  </p:clrMapOvr>
  <p:transition spd="med">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11</a:t>
            </a:fld>
            <a:endParaRPr lang="nl-NL"/>
          </a:p>
        </p:txBody>
      </p:sp>
      <p:sp>
        <p:nvSpPr>
          <p:cNvPr id="5" name="Tekstvak 4"/>
          <p:cNvSpPr txBox="1"/>
          <p:nvPr/>
        </p:nvSpPr>
        <p:spPr>
          <a:xfrm>
            <a:off x="7286644" y="5214950"/>
            <a:ext cx="1500198" cy="646331"/>
          </a:xfrm>
          <a:prstGeom prst="rect">
            <a:avLst/>
          </a:prstGeom>
          <a:noFill/>
        </p:spPr>
        <p:txBody>
          <a:bodyPr wrap="square" rtlCol="0">
            <a:spAutoFit/>
          </a:bodyPr>
          <a:lstStyle/>
          <a:p>
            <a:r>
              <a:rPr lang="nl-NL" dirty="0" err="1" smtClean="0"/>
              <a:t>Source</a:t>
            </a:r>
            <a:r>
              <a:rPr lang="nl-NL" dirty="0" smtClean="0"/>
              <a:t>: </a:t>
            </a:r>
            <a:r>
              <a:rPr lang="nl-NL" dirty="0" err="1" smtClean="0"/>
              <a:t>Wikipedia</a:t>
            </a:r>
            <a:r>
              <a:rPr lang="nl-NL" dirty="0" smtClean="0"/>
              <a:t> UK</a:t>
            </a:r>
            <a:endParaRPr lang="nl-NL" dirty="0"/>
          </a:p>
        </p:txBody>
      </p:sp>
      <p:sp>
        <p:nvSpPr>
          <p:cNvPr id="6" name="Rechthoek 5"/>
          <p:cNvSpPr/>
          <p:nvPr/>
        </p:nvSpPr>
        <p:spPr>
          <a:xfrm>
            <a:off x="2143108" y="500042"/>
            <a:ext cx="5357850" cy="4031873"/>
          </a:xfrm>
          <a:prstGeom prst="rect">
            <a:avLst/>
          </a:prstGeom>
        </p:spPr>
        <p:txBody>
          <a:bodyPr wrap="square">
            <a:spAutoFit/>
          </a:bodyPr>
          <a:lstStyle/>
          <a:p>
            <a:r>
              <a:rPr lang="en-US" sz="1600" dirty="0" smtClean="0"/>
              <a:t>Most commonly, </a:t>
            </a:r>
            <a:r>
              <a:rPr lang="en-US" sz="4000" dirty="0" smtClean="0">
                <a:solidFill>
                  <a:srgbClr val="FF0000"/>
                </a:solidFill>
              </a:rPr>
              <a:t>Mail-Art Network </a:t>
            </a:r>
            <a:r>
              <a:rPr lang="en-US" sz="1600" dirty="0" smtClean="0"/>
              <a:t>artists have made and exchanged postcards, designed custom-made stamps, or artistamps, and designed, decorated or illustrated </a:t>
            </a:r>
            <a:r>
              <a:rPr lang="en-US" sz="1600" dirty="0" smtClean="0">
                <a:hlinkClick r:id="rId2" action="ppaction://hlinkfile" tooltip="Envelopes"/>
              </a:rPr>
              <a:t>envelopes</a:t>
            </a:r>
            <a:r>
              <a:rPr lang="en-US" sz="1600" dirty="0" smtClean="0"/>
              <a:t>. </a:t>
            </a:r>
          </a:p>
          <a:p>
            <a:endParaRPr lang="en-US" sz="1600" dirty="0" smtClean="0"/>
          </a:p>
          <a:p>
            <a:r>
              <a:rPr lang="en-US" sz="1600" dirty="0" smtClean="0"/>
              <a:t>Fundamentally, mail art in the context of a Mail Art Network is a form of </a:t>
            </a:r>
            <a:r>
              <a:rPr lang="en-US" sz="6000" dirty="0" smtClean="0">
                <a:solidFill>
                  <a:srgbClr val="FF0000"/>
                </a:solidFill>
              </a:rPr>
              <a:t>conceptual art</a:t>
            </a:r>
            <a:r>
              <a:rPr lang="en-US" sz="1600" dirty="0" smtClean="0"/>
              <a:t>. It is a movement with no membership and no leaders.</a:t>
            </a:r>
            <a:endParaRPr lang="en-US" sz="1600" dirty="0"/>
          </a:p>
        </p:txBody>
      </p:sp>
    </p:spTree>
  </p:cSld>
  <p:clrMapOvr>
    <a:masterClrMapping/>
  </p:clrMapOvr>
  <p:transition spd="med">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iuoma.org/dustbin_of_history.gif"/>
          <p:cNvPicPr>
            <a:picLocks noChangeAspect="1" noChangeArrowheads="1"/>
          </p:cNvPicPr>
          <p:nvPr/>
        </p:nvPicPr>
        <p:blipFill>
          <a:blip r:embed="rId3"/>
          <a:srcRect/>
          <a:stretch>
            <a:fillRect/>
          </a:stretch>
        </p:blipFill>
        <p:spPr bwMode="auto">
          <a:xfrm>
            <a:off x="928662" y="1071545"/>
            <a:ext cx="3429024" cy="4953035"/>
          </a:xfrm>
          <a:prstGeom prst="rect">
            <a:avLst/>
          </a:prstGeom>
          <a:noFill/>
        </p:spPr>
      </p:pic>
      <p:sp>
        <p:nvSpPr>
          <p:cNvPr id="3" name="Tekstvak 2"/>
          <p:cNvSpPr txBox="1"/>
          <p:nvPr/>
        </p:nvSpPr>
        <p:spPr>
          <a:xfrm>
            <a:off x="4000496" y="642918"/>
            <a:ext cx="3143272" cy="923330"/>
          </a:xfrm>
          <a:prstGeom prst="rect">
            <a:avLst/>
          </a:prstGeom>
          <a:noFill/>
        </p:spPr>
        <p:txBody>
          <a:bodyPr wrap="square" rtlCol="0">
            <a:spAutoFit/>
          </a:bodyPr>
          <a:lstStyle/>
          <a:p>
            <a:r>
              <a:rPr lang="nl-NL" dirty="0" smtClean="0"/>
              <a:t>Stempel  van “</a:t>
            </a:r>
            <a:r>
              <a:rPr lang="nl-NL" dirty="0" err="1" smtClean="0"/>
              <a:t>StickerDude</a:t>
            </a:r>
            <a:r>
              <a:rPr lang="nl-NL" dirty="0" smtClean="0"/>
              <a:t>” (Joel Cohen) en tekening door Thomas </a:t>
            </a:r>
            <a:r>
              <a:rPr lang="nl-NL" dirty="0" err="1" smtClean="0"/>
              <a:t>Kerr</a:t>
            </a:r>
            <a:r>
              <a:rPr lang="nl-NL" dirty="0" smtClean="0"/>
              <a:t> (beiden NY - USA)</a:t>
            </a:r>
            <a:endParaRPr lang="nl-NL" dirty="0"/>
          </a:p>
        </p:txBody>
      </p:sp>
      <p:sp>
        <p:nvSpPr>
          <p:cNvPr id="4" name="Tijdelijke aanduiding voor datum 3"/>
          <p:cNvSpPr>
            <a:spLocks noGrp="1"/>
          </p:cNvSpPr>
          <p:nvPr>
            <p:ph type="dt" sz="half" idx="10"/>
          </p:nvPr>
        </p:nvSpPr>
        <p:spPr/>
        <p:txBody>
          <a:bodyPr/>
          <a:lstStyle/>
          <a:p>
            <a:fld id="{3EA0E858-D673-4033-8E22-0C2B5761BB65}" type="datetime1">
              <a:rPr lang="nl-NL" smtClean="0"/>
              <a:pPr/>
              <a:t>24-12-2008</a:t>
            </a:fld>
            <a:endParaRPr lang="nl-NL"/>
          </a:p>
        </p:txBody>
      </p:sp>
      <p:sp>
        <p:nvSpPr>
          <p:cNvPr id="5" name="Tijdelijke aanduiding voor dianummer 4"/>
          <p:cNvSpPr>
            <a:spLocks noGrp="1"/>
          </p:cNvSpPr>
          <p:nvPr>
            <p:ph type="sldNum" sz="quarter" idx="12"/>
          </p:nvPr>
        </p:nvSpPr>
        <p:spPr/>
        <p:txBody>
          <a:bodyPr/>
          <a:lstStyle/>
          <a:p>
            <a:fld id="{8DD9E7B2-9427-4F66-A405-3400DF7AB87C}" type="slidenum">
              <a:rPr lang="nl-NL" smtClean="0"/>
              <a:pPr/>
              <a:t>12</a:t>
            </a:fld>
            <a:endParaRPr lang="nl-NL"/>
          </a:p>
        </p:txBody>
      </p:sp>
      <p:sp>
        <p:nvSpPr>
          <p:cNvPr id="6" name="Tijdelijke aanduiding voor voettekst 5"/>
          <p:cNvSpPr>
            <a:spLocks noGrp="1"/>
          </p:cNvSpPr>
          <p:nvPr>
            <p:ph type="ftr" sz="quarter" idx="11"/>
          </p:nvPr>
        </p:nvSpPr>
        <p:spPr/>
        <p:txBody>
          <a:bodyPr/>
          <a:lstStyle/>
          <a:p>
            <a:r>
              <a:rPr lang="nl-NL" smtClean="0"/>
              <a:t>Mail-Art  -  Ruud Janssen</a:t>
            </a:r>
            <a:endParaRPr lang="nl-NL"/>
          </a:p>
        </p:txBody>
      </p:sp>
      <p:pic>
        <p:nvPicPr>
          <p:cNvPr id="2051" name="Picture 3" descr="D:\Mijn Scans\Scans_BLOGSPOT_IUOMA\Logo_Guy_Bleus_History_MA.jpg"/>
          <p:cNvPicPr>
            <a:picLocks noChangeAspect="1" noChangeArrowheads="1"/>
          </p:cNvPicPr>
          <p:nvPr/>
        </p:nvPicPr>
        <p:blipFill>
          <a:blip r:embed="rId4"/>
          <a:srcRect/>
          <a:stretch>
            <a:fillRect/>
          </a:stretch>
        </p:blipFill>
        <p:spPr bwMode="auto">
          <a:xfrm>
            <a:off x="5500694" y="2428868"/>
            <a:ext cx="3145536" cy="2866644"/>
          </a:xfrm>
          <a:prstGeom prst="rect">
            <a:avLst/>
          </a:prstGeom>
          <a:noFill/>
        </p:spPr>
      </p:pic>
      <p:sp>
        <p:nvSpPr>
          <p:cNvPr id="8" name="Tekstvak 7"/>
          <p:cNvSpPr txBox="1"/>
          <p:nvPr/>
        </p:nvSpPr>
        <p:spPr>
          <a:xfrm>
            <a:off x="6072198" y="5500702"/>
            <a:ext cx="2571768" cy="646331"/>
          </a:xfrm>
          <a:prstGeom prst="rect">
            <a:avLst/>
          </a:prstGeom>
          <a:noFill/>
        </p:spPr>
        <p:txBody>
          <a:bodyPr wrap="square" rtlCol="0">
            <a:spAutoFit/>
          </a:bodyPr>
          <a:lstStyle/>
          <a:p>
            <a:r>
              <a:rPr lang="nl-NL" dirty="0" smtClean="0"/>
              <a:t>Statement van Guy Bleus (België)</a:t>
            </a:r>
            <a:endParaRPr lang="nl-NL" dirty="0"/>
          </a:p>
        </p:txBody>
      </p:sp>
    </p:spTree>
  </p:cSld>
  <p:clrMapOvr>
    <a:masterClrMapping/>
  </p:clrMapOvr>
  <p:transition spd="med">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71472" y="642918"/>
            <a:ext cx="4572000" cy="3970318"/>
          </a:xfrm>
          <a:prstGeom prst="rect">
            <a:avLst/>
          </a:prstGeom>
        </p:spPr>
        <p:txBody>
          <a:bodyPr>
            <a:spAutoFit/>
          </a:bodyPr>
          <a:lstStyle/>
          <a:p>
            <a:r>
              <a:rPr lang="nl-NL" sz="2800" dirty="0" smtClean="0"/>
              <a:t>Mail art werd oorspronkelijk vaak gemaakt met behulp van stencils, </a:t>
            </a:r>
            <a:r>
              <a:rPr lang="nl-NL" sz="2800" dirty="0" smtClean="0">
                <a:solidFill>
                  <a:srgbClr val="FF0000"/>
                </a:solidFill>
              </a:rPr>
              <a:t>stempels</a:t>
            </a:r>
            <a:r>
              <a:rPr lang="nl-NL" sz="2800" dirty="0" smtClean="0"/>
              <a:t>, xerografie en </a:t>
            </a:r>
            <a:r>
              <a:rPr lang="nl-NL" sz="2800" dirty="0" smtClean="0">
                <a:solidFill>
                  <a:srgbClr val="FF0000"/>
                </a:solidFill>
              </a:rPr>
              <a:t>fotokopieerapparaten</a:t>
            </a:r>
            <a:r>
              <a:rPr lang="nl-NL" sz="2800" dirty="0" smtClean="0"/>
              <a:t>. Kenmerkend waren de veelal kleine formaten op een papieren ondergrond; wat te maken had met de eisen voor </a:t>
            </a:r>
            <a:r>
              <a:rPr lang="nl-NL" sz="2800" dirty="0" smtClean="0">
                <a:solidFill>
                  <a:srgbClr val="FF0000"/>
                </a:solidFill>
              </a:rPr>
              <a:t>verzending per post</a:t>
            </a:r>
            <a:r>
              <a:rPr lang="nl-NL" sz="2800" dirty="0" smtClean="0"/>
              <a:t>.</a:t>
            </a:r>
          </a:p>
        </p:txBody>
      </p:sp>
      <p:sp>
        <p:nvSpPr>
          <p:cNvPr id="3" name="Tijdelijke aanduiding voor datum 2"/>
          <p:cNvSpPr>
            <a:spLocks noGrp="1"/>
          </p:cNvSpPr>
          <p:nvPr>
            <p:ph type="dt" sz="half" idx="10"/>
          </p:nvPr>
        </p:nvSpPr>
        <p:spPr/>
        <p:txBody>
          <a:bodyPr/>
          <a:lstStyle/>
          <a:p>
            <a:fld id="{50848571-EDB6-4C3F-A08C-F18B220F9AF3}" type="datetime1">
              <a:rPr lang="nl-NL" smtClean="0"/>
              <a:pPr/>
              <a:t>24-12-2008</a:t>
            </a:fld>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13</a:t>
            </a:fld>
            <a:endParaRPr lang="nl-NL"/>
          </a:p>
        </p:txBody>
      </p:sp>
      <p:sp>
        <p:nvSpPr>
          <p:cNvPr id="5" name="Tijdelijke aanduiding voor voettekst 4"/>
          <p:cNvSpPr>
            <a:spLocks noGrp="1"/>
          </p:cNvSpPr>
          <p:nvPr>
            <p:ph type="ftr" sz="quarter" idx="11"/>
          </p:nvPr>
        </p:nvSpPr>
        <p:spPr/>
        <p:txBody>
          <a:bodyPr/>
          <a:lstStyle/>
          <a:p>
            <a:r>
              <a:rPr lang="nl-NL" smtClean="0"/>
              <a:t>Mail-Art  -  Ruud Janssen</a:t>
            </a:r>
            <a:endParaRPr lang="nl-NL"/>
          </a:p>
        </p:txBody>
      </p:sp>
      <p:sp>
        <p:nvSpPr>
          <p:cNvPr id="6" name="Rechthoek 5"/>
          <p:cNvSpPr/>
          <p:nvPr/>
        </p:nvSpPr>
        <p:spPr>
          <a:xfrm>
            <a:off x="571472" y="4929198"/>
            <a:ext cx="759432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nl-NL"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 mailbox is a museum</a:t>
            </a:r>
            <a:endParaRPr lang="nl-NL"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spd="med">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14</a:t>
            </a:fld>
            <a:endParaRPr lang="nl-NL"/>
          </a:p>
        </p:txBody>
      </p:sp>
      <p:pic>
        <p:nvPicPr>
          <p:cNvPr id="5" name="Afbeelding 4" descr="Scannen0014 [Desktop Resolutie].jpg"/>
          <p:cNvPicPr>
            <a:picLocks noChangeAspect="1"/>
          </p:cNvPicPr>
          <p:nvPr/>
        </p:nvPicPr>
        <p:blipFill>
          <a:blip r:embed="rId2"/>
          <a:stretch>
            <a:fillRect/>
          </a:stretch>
        </p:blipFill>
        <p:spPr>
          <a:xfrm>
            <a:off x="285720" y="214289"/>
            <a:ext cx="4714908" cy="6236651"/>
          </a:xfrm>
          <a:prstGeom prst="rect">
            <a:avLst/>
          </a:prstGeom>
        </p:spPr>
      </p:pic>
      <p:sp>
        <p:nvSpPr>
          <p:cNvPr id="6" name="Tekstvak 5"/>
          <p:cNvSpPr txBox="1"/>
          <p:nvPr/>
        </p:nvSpPr>
        <p:spPr>
          <a:xfrm>
            <a:off x="5357818" y="1285860"/>
            <a:ext cx="2500330" cy="1200329"/>
          </a:xfrm>
          <a:prstGeom prst="rect">
            <a:avLst/>
          </a:prstGeom>
          <a:noFill/>
        </p:spPr>
        <p:txBody>
          <a:bodyPr wrap="square" rtlCol="0">
            <a:spAutoFit/>
          </a:bodyPr>
          <a:lstStyle/>
          <a:p>
            <a:r>
              <a:rPr lang="nl-NL" dirty="0" err="1" smtClean="0"/>
              <a:t>From</a:t>
            </a:r>
            <a:r>
              <a:rPr lang="nl-NL" dirty="0" smtClean="0"/>
              <a:t> </a:t>
            </a:r>
            <a:r>
              <a:rPr lang="nl-NL" dirty="0" err="1" smtClean="0"/>
              <a:t>book</a:t>
            </a:r>
            <a:r>
              <a:rPr lang="nl-NL" dirty="0" smtClean="0"/>
              <a:t> “</a:t>
            </a:r>
            <a:r>
              <a:rPr lang="nl-NL" dirty="0" err="1" smtClean="0"/>
              <a:t>Correspondence</a:t>
            </a:r>
            <a:r>
              <a:rPr lang="nl-NL" dirty="0" smtClean="0"/>
              <a:t> Art” </a:t>
            </a:r>
            <a:r>
              <a:rPr lang="nl-NL" dirty="0" err="1" smtClean="0"/>
              <a:t>by</a:t>
            </a:r>
            <a:r>
              <a:rPr lang="nl-NL" dirty="0" smtClean="0"/>
              <a:t> Dutch </a:t>
            </a:r>
            <a:r>
              <a:rPr lang="nl-NL" dirty="0" err="1" smtClean="0"/>
              <a:t>Ulises</a:t>
            </a:r>
            <a:r>
              <a:rPr lang="nl-NL" dirty="0" smtClean="0"/>
              <a:t> </a:t>
            </a:r>
            <a:r>
              <a:rPr lang="nl-NL" dirty="0" err="1" smtClean="0"/>
              <a:t>Carion</a:t>
            </a:r>
            <a:r>
              <a:rPr lang="nl-NL" dirty="0" smtClean="0"/>
              <a:t> </a:t>
            </a:r>
            <a:r>
              <a:rPr lang="nl-NL" dirty="0" err="1" smtClean="0"/>
              <a:t>from</a:t>
            </a:r>
            <a:r>
              <a:rPr lang="nl-NL" dirty="0" smtClean="0"/>
              <a:t> Amsterdam</a:t>
            </a:r>
            <a:endParaRPr lang="nl-NL" dirty="0"/>
          </a:p>
        </p:txBody>
      </p:sp>
    </p:spTree>
  </p:cSld>
  <p:clrMapOvr>
    <a:masterClrMapping/>
  </p:clrMapOvr>
  <p:transition spd="med">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15</a:t>
            </a:fld>
            <a:endParaRPr lang="nl-NL"/>
          </a:p>
        </p:txBody>
      </p:sp>
      <p:pic>
        <p:nvPicPr>
          <p:cNvPr id="33794" name="Picture 2" descr="D:\Mijn Scans\Scans_BLOGSPOT_IUOMA\Published_2004\tam_bul_87_1.jpg"/>
          <p:cNvPicPr>
            <a:picLocks noChangeAspect="1" noChangeArrowheads="1"/>
          </p:cNvPicPr>
          <p:nvPr/>
        </p:nvPicPr>
        <p:blipFill>
          <a:blip r:embed="rId2"/>
          <a:srcRect/>
          <a:stretch>
            <a:fillRect/>
          </a:stretch>
        </p:blipFill>
        <p:spPr bwMode="auto">
          <a:xfrm>
            <a:off x="285720" y="214290"/>
            <a:ext cx="4390854" cy="6117173"/>
          </a:xfrm>
          <a:prstGeom prst="rect">
            <a:avLst/>
          </a:prstGeom>
          <a:noFill/>
        </p:spPr>
      </p:pic>
      <p:sp>
        <p:nvSpPr>
          <p:cNvPr id="6" name="Tekstvak 5"/>
          <p:cNvSpPr txBox="1"/>
          <p:nvPr/>
        </p:nvSpPr>
        <p:spPr>
          <a:xfrm>
            <a:off x="5500694" y="1142984"/>
            <a:ext cx="3000396" cy="646331"/>
          </a:xfrm>
          <a:prstGeom prst="rect">
            <a:avLst/>
          </a:prstGeom>
          <a:noFill/>
        </p:spPr>
        <p:txBody>
          <a:bodyPr wrap="square" rtlCol="0">
            <a:spAutoFit/>
          </a:bodyPr>
          <a:lstStyle/>
          <a:p>
            <a:r>
              <a:rPr lang="nl-NL" dirty="0" smtClean="0"/>
              <a:t>Sample </a:t>
            </a:r>
            <a:r>
              <a:rPr lang="nl-NL" dirty="0" err="1" smtClean="0"/>
              <a:t>TAM-Bulletin</a:t>
            </a:r>
            <a:r>
              <a:rPr lang="nl-NL" dirty="0" smtClean="0"/>
              <a:t> (1983-1989)</a:t>
            </a:r>
            <a:endParaRPr lang="nl-NL" dirty="0"/>
          </a:p>
        </p:txBody>
      </p:sp>
    </p:spTree>
  </p:cSld>
  <p:clrMapOvr>
    <a:masterClrMapping/>
  </p:clrMapOvr>
  <p:transition spd="med">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0" y="0"/>
            <a:ext cx="9120198" cy="6858000"/>
          </a:xfrm>
          <a:prstGeom prst="rect">
            <a:avLst/>
          </a:prstGeom>
          <a:noFill/>
          <a:ln w="9525">
            <a:noFill/>
            <a:miter lim="800000"/>
            <a:headEnd/>
            <a:tailEnd/>
          </a:ln>
          <a:effectLst/>
        </p:spPr>
      </p:pic>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16</a:t>
            </a:fld>
            <a:endParaRPr lang="nl-NL"/>
          </a:p>
        </p:txBody>
      </p:sp>
      <p:sp>
        <p:nvSpPr>
          <p:cNvPr id="7" name="Tekstvak 6"/>
          <p:cNvSpPr txBox="1"/>
          <p:nvPr/>
        </p:nvSpPr>
        <p:spPr>
          <a:xfrm>
            <a:off x="5357818" y="2428868"/>
            <a:ext cx="3643338" cy="646331"/>
          </a:xfrm>
          <a:prstGeom prst="rect">
            <a:avLst/>
          </a:prstGeom>
          <a:noFill/>
        </p:spPr>
        <p:txBody>
          <a:bodyPr wrap="square" rtlCol="0">
            <a:spAutoFit/>
          </a:bodyPr>
          <a:lstStyle/>
          <a:p>
            <a:r>
              <a:rPr lang="nl-NL" dirty="0" smtClean="0"/>
              <a:t>digital </a:t>
            </a:r>
            <a:r>
              <a:rPr lang="nl-NL" dirty="0" err="1" smtClean="0"/>
              <a:t>version</a:t>
            </a:r>
            <a:r>
              <a:rPr lang="nl-NL" dirty="0" smtClean="0"/>
              <a:t> of a BLOG </a:t>
            </a:r>
            <a:r>
              <a:rPr lang="nl-NL" dirty="0" err="1" smtClean="0"/>
              <a:t>where</a:t>
            </a:r>
            <a:r>
              <a:rPr lang="nl-NL" dirty="0" smtClean="0"/>
              <a:t> </a:t>
            </a:r>
            <a:r>
              <a:rPr lang="nl-NL" dirty="0" err="1" smtClean="0"/>
              <a:t>mail-artists</a:t>
            </a:r>
            <a:r>
              <a:rPr lang="nl-NL" dirty="0" smtClean="0"/>
              <a:t> place </a:t>
            </a:r>
            <a:r>
              <a:rPr lang="nl-NL" dirty="0" err="1" smtClean="0"/>
              <a:t>their</a:t>
            </a:r>
            <a:r>
              <a:rPr lang="nl-NL" dirty="0" smtClean="0"/>
              <a:t> </a:t>
            </a:r>
            <a:r>
              <a:rPr lang="nl-NL" dirty="0" err="1" smtClean="0"/>
              <a:t>calls</a:t>
            </a:r>
            <a:r>
              <a:rPr lang="nl-NL" dirty="0" smtClean="0"/>
              <a:t>.</a:t>
            </a:r>
            <a:endParaRPr lang="nl-NL" dirty="0"/>
          </a:p>
        </p:txBody>
      </p:sp>
    </p:spTree>
  </p:cSld>
  <p:clrMapOvr>
    <a:masterClrMapping/>
  </p:clrMapOvr>
  <p:transition spd="med">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17</a:t>
            </a:fld>
            <a:endParaRPr lang="nl-NL"/>
          </a:p>
        </p:txBody>
      </p:sp>
      <p:sp>
        <p:nvSpPr>
          <p:cNvPr id="5" name="Rechthoek 4"/>
          <p:cNvSpPr/>
          <p:nvPr/>
        </p:nvSpPr>
        <p:spPr>
          <a:xfrm>
            <a:off x="1857356" y="1785926"/>
            <a:ext cx="5113193" cy="175432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nl-NL"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Some</a:t>
            </a:r>
            <a:r>
              <a:rPr lang="nl-NL"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samples of </a:t>
            </a:r>
            <a:r>
              <a:rPr lang="nl-NL"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Concepts</a:t>
            </a:r>
            <a:endParaRPr lang="nl-NL"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spd="med">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18</a:t>
            </a:fld>
            <a:endParaRPr lang="nl-NL"/>
          </a:p>
        </p:txBody>
      </p:sp>
      <p:sp>
        <p:nvSpPr>
          <p:cNvPr id="5" name="Tekstvak 4"/>
          <p:cNvSpPr txBox="1"/>
          <p:nvPr/>
        </p:nvSpPr>
        <p:spPr>
          <a:xfrm>
            <a:off x="1500166" y="1714488"/>
            <a:ext cx="6219908" cy="369332"/>
          </a:xfrm>
          <a:prstGeom prst="rect">
            <a:avLst/>
          </a:prstGeom>
          <a:noFill/>
        </p:spPr>
        <p:txBody>
          <a:bodyPr wrap="none" rtlCol="0">
            <a:spAutoFit/>
          </a:bodyPr>
          <a:lstStyle/>
          <a:p>
            <a:r>
              <a:rPr lang="nl-NL" dirty="0" smtClean="0"/>
              <a:t>IAC = International </a:t>
            </a:r>
            <a:r>
              <a:rPr lang="nl-NL" dirty="0" err="1" smtClean="0"/>
              <a:t>Artists</a:t>
            </a:r>
            <a:r>
              <a:rPr lang="nl-NL" dirty="0" smtClean="0"/>
              <a:t> </a:t>
            </a:r>
            <a:r>
              <a:rPr lang="nl-NL" dirty="0" err="1" smtClean="0"/>
              <a:t>Coorperation</a:t>
            </a:r>
            <a:r>
              <a:rPr lang="nl-NL" dirty="0" smtClean="0"/>
              <a:t> (Klaus </a:t>
            </a:r>
            <a:r>
              <a:rPr lang="nl-NL" dirty="0" err="1" smtClean="0"/>
              <a:t>Groh</a:t>
            </a:r>
            <a:r>
              <a:rPr lang="nl-NL" dirty="0" smtClean="0"/>
              <a:t>) 1972-1977</a:t>
            </a:r>
            <a:endParaRPr lang="nl-NL" dirty="0"/>
          </a:p>
        </p:txBody>
      </p:sp>
      <p:sp>
        <p:nvSpPr>
          <p:cNvPr id="6" name="Tekstvak 5"/>
          <p:cNvSpPr txBox="1"/>
          <p:nvPr/>
        </p:nvSpPr>
        <p:spPr>
          <a:xfrm>
            <a:off x="857224" y="3357562"/>
            <a:ext cx="4187941" cy="369332"/>
          </a:xfrm>
          <a:prstGeom prst="rect">
            <a:avLst/>
          </a:prstGeom>
          <a:noFill/>
        </p:spPr>
        <p:txBody>
          <a:bodyPr wrap="none" rtlCol="0">
            <a:spAutoFit/>
          </a:bodyPr>
          <a:lstStyle/>
          <a:p>
            <a:r>
              <a:rPr lang="nl-NL" dirty="0" smtClean="0"/>
              <a:t>Image Bank Exchange – Canada 1970-1979</a:t>
            </a:r>
            <a:endParaRPr lang="nl-NL" dirty="0"/>
          </a:p>
        </p:txBody>
      </p:sp>
      <p:sp>
        <p:nvSpPr>
          <p:cNvPr id="7" name="Tekstvak 6"/>
          <p:cNvSpPr txBox="1"/>
          <p:nvPr/>
        </p:nvSpPr>
        <p:spPr>
          <a:xfrm>
            <a:off x="3500430" y="4786322"/>
            <a:ext cx="2735749" cy="369332"/>
          </a:xfrm>
          <a:prstGeom prst="rect">
            <a:avLst/>
          </a:prstGeom>
          <a:noFill/>
        </p:spPr>
        <p:txBody>
          <a:bodyPr wrap="none" rtlCol="0">
            <a:spAutoFit/>
          </a:bodyPr>
          <a:lstStyle/>
          <a:p>
            <a:r>
              <a:rPr lang="nl-NL" dirty="0" smtClean="0"/>
              <a:t>Mail Order Arte 1972 - USA</a:t>
            </a:r>
            <a:endParaRPr lang="nl-NL" dirty="0"/>
          </a:p>
        </p:txBody>
      </p:sp>
    </p:spTree>
  </p:cSld>
  <p:clrMapOvr>
    <a:masterClrMapping/>
  </p:clrMapOvr>
  <p:transition spd="med">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19</a:t>
            </a:fld>
            <a:endParaRPr lang="nl-NL"/>
          </a:p>
        </p:txBody>
      </p:sp>
      <p:pic>
        <p:nvPicPr>
          <p:cNvPr id="106498" name="Picture 2" descr="http://www.lovelake.org/vile.jpg"/>
          <p:cNvPicPr>
            <a:picLocks noChangeAspect="1" noChangeArrowheads="1"/>
          </p:cNvPicPr>
          <p:nvPr/>
        </p:nvPicPr>
        <p:blipFill>
          <a:blip r:embed="rId2"/>
          <a:srcRect/>
          <a:stretch>
            <a:fillRect/>
          </a:stretch>
        </p:blipFill>
        <p:spPr bwMode="auto">
          <a:xfrm>
            <a:off x="4143372" y="500042"/>
            <a:ext cx="4286250" cy="5657850"/>
          </a:xfrm>
          <a:prstGeom prst="rect">
            <a:avLst/>
          </a:prstGeom>
          <a:noFill/>
        </p:spPr>
      </p:pic>
      <p:sp>
        <p:nvSpPr>
          <p:cNvPr id="6" name="Tekstvak 5"/>
          <p:cNvSpPr txBox="1"/>
          <p:nvPr/>
        </p:nvSpPr>
        <p:spPr>
          <a:xfrm>
            <a:off x="571472" y="1071546"/>
            <a:ext cx="2908168" cy="1200329"/>
          </a:xfrm>
          <a:prstGeom prst="rect">
            <a:avLst/>
          </a:prstGeom>
          <a:noFill/>
        </p:spPr>
        <p:txBody>
          <a:bodyPr wrap="none" rtlCol="0">
            <a:spAutoFit/>
          </a:bodyPr>
          <a:lstStyle/>
          <a:p>
            <a:r>
              <a:rPr lang="nl-NL" dirty="0" err="1" smtClean="0"/>
              <a:t>Vile</a:t>
            </a:r>
            <a:r>
              <a:rPr lang="nl-NL" dirty="0" smtClean="0"/>
              <a:t> – </a:t>
            </a:r>
          </a:p>
          <a:p>
            <a:r>
              <a:rPr lang="nl-NL" dirty="0" smtClean="0"/>
              <a:t>Anna Banana &amp; Bill </a:t>
            </a:r>
            <a:r>
              <a:rPr lang="nl-NL" dirty="0" err="1" smtClean="0"/>
              <a:t>Gaglione</a:t>
            </a:r>
            <a:r>
              <a:rPr lang="nl-NL" dirty="0" smtClean="0"/>
              <a:t> </a:t>
            </a:r>
          </a:p>
          <a:p>
            <a:r>
              <a:rPr lang="nl-NL" dirty="0" smtClean="0"/>
              <a:t>Canada</a:t>
            </a:r>
          </a:p>
          <a:p>
            <a:r>
              <a:rPr lang="nl-NL" dirty="0" smtClean="0"/>
              <a:t>(1974-1979)</a:t>
            </a:r>
            <a:endParaRPr lang="nl-NL" dirty="0"/>
          </a:p>
        </p:txBody>
      </p:sp>
      <p:pic>
        <p:nvPicPr>
          <p:cNvPr id="75778" name="Picture 2" descr="http://talks.blogs.com/phototalk/images/august_2004.jpg"/>
          <p:cNvPicPr>
            <a:picLocks noChangeAspect="1" noChangeArrowheads="1"/>
          </p:cNvPicPr>
          <p:nvPr/>
        </p:nvPicPr>
        <p:blipFill>
          <a:blip r:embed="rId3" cstate="print"/>
          <a:srcRect/>
          <a:stretch>
            <a:fillRect/>
          </a:stretch>
        </p:blipFill>
        <p:spPr bwMode="auto">
          <a:xfrm>
            <a:off x="428596" y="4714884"/>
            <a:ext cx="1000132" cy="1510774"/>
          </a:xfrm>
          <a:prstGeom prst="rect">
            <a:avLst/>
          </a:prstGeom>
          <a:noFill/>
        </p:spPr>
      </p:pic>
    </p:spTree>
  </p:cSld>
  <p:clrMapOvr>
    <a:masterClrMapping/>
  </p:clrMapOvr>
  <p:transition spd="med">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smtClean="0"/>
              <a:t>What</a:t>
            </a:r>
            <a:r>
              <a:rPr lang="nl-NL" dirty="0" smtClean="0"/>
              <a:t> is </a:t>
            </a:r>
            <a:r>
              <a:rPr lang="nl-NL" dirty="0" err="1" smtClean="0"/>
              <a:t>Mail-Art</a:t>
            </a:r>
            <a:r>
              <a:rPr lang="nl-NL" dirty="0" smtClean="0"/>
              <a:t>?</a:t>
            </a:r>
            <a:endParaRPr lang="nl-NL" dirty="0"/>
          </a:p>
        </p:txBody>
      </p:sp>
      <p:sp>
        <p:nvSpPr>
          <p:cNvPr id="4" name="Tijdelijke aanduiding voor datum 3"/>
          <p:cNvSpPr>
            <a:spLocks noGrp="1"/>
          </p:cNvSpPr>
          <p:nvPr>
            <p:ph type="dt" sz="half" idx="10"/>
          </p:nvPr>
        </p:nvSpPr>
        <p:spPr/>
        <p:txBody>
          <a:bodyPr/>
          <a:lstStyle/>
          <a:p>
            <a:fld id="{46032411-05E5-415E-8FEF-A4EA22751840}" type="datetime1">
              <a:rPr lang="nl-NL" smtClean="0"/>
              <a:pPr/>
              <a:t>24-12-2008</a:t>
            </a:fld>
            <a:endParaRPr lang="nl-NL"/>
          </a:p>
        </p:txBody>
      </p:sp>
      <p:sp>
        <p:nvSpPr>
          <p:cNvPr id="5" name="Tijdelijke aanduiding voor dianummer 4"/>
          <p:cNvSpPr>
            <a:spLocks noGrp="1"/>
          </p:cNvSpPr>
          <p:nvPr>
            <p:ph type="sldNum" sz="quarter" idx="12"/>
          </p:nvPr>
        </p:nvSpPr>
        <p:spPr/>
        <p:txBody>
          <a:bodyPr/>
          <a:lstStyle/>
          <a:p>
            <a:fld id="{8DD9E7B2-9427-4F66-A405-3400DF7AB87C}" type="slidenum">
              <a:rPr lang="nl-NL" smtClean="0"/>
              <a:pPr/>
              <a:t>2</a:t>
            </a:fld>
            <a:endParaRPr lang="nl-NL"/>
          </a:p>
        </p:txBody>
      </p:sp>
      <p:sp>
        <p:nvSpPr>
          <p:cNvPr id="6" name="Tijdelijke aanduiding voor voettekst 5"/>
          <p:cNvSpPr>
            <a:spLocks noGrp="1"/>
          </p:cNvSpPr>
          <p:nvPr>
            <p:ph type="ftr" sz="quarter" idx="11"/>
          </p:nvPr>
        </p:nvSpPr>
        <p:spPr/>
        <p:txBody>
          <a:bodyPr/>
          <a:lstStyle/>
          <a:p>
            <a:r>
              <a:rPr lang="nl-NL" smtClean="0"/>
              <a:t>Mail-Art  -  Ruud Janssen</a:t>
            </a:r>
            <a:endParaRPr lang="nl-NL"/>
          </a:p>
        </p:txBody>
      </p:sp>
      <p:pic>
        <p:nvPicPr>
          <p:cNvPr id="9" name="Afbeelding 8" descr="Scannen [Desktop Resolutie].jpg"/>
          <p:cNvPicPr>
            <a:picLocks noChangeAspect="1"/>
          </p:cNvPicPr>
          <p:nvPr/>
        </p:nvPicPr>
        <p:blipFill>
          <a:blip r:embed="rId3"/>
          <a:stretch>
            <a:fillRect/>
          </a:stretch>
        </p:blipFill>
        <p:spPr>
          <a:xfrm>
            <a:off x="857224" y="1285860"/>
            <a:ext cx="3214710" cy="4974406"/>
          </a:xfrm>
          <a:prstGeom prst="rect">
            <a:avLst/>
          </a:prstGeom>
        </p:spPr>
      </p:pic>
      <p:pic>
        <p:nvPicPr>
          <p:cNvPr id="10" name="Afbeelding 9" descr="Scannen0001 [Desktop Resolutie].jpg"/>
          <p:cNvPicPr>
            <a:picLocks noChangeAspect="1"/>
          </p:cNvPicPr>
          <p:nvPr/>
        </p:nvPicPr>
        <p:blipFill>
          <a:blip r:embed="rId4"/>
          <a:stretch>
            <a:fillRect/>
          </a:stretch>
        </p:blipFill>
        <p:spPr>
          <a:xfrm>
            <a:off x="5214942" y="1285860"/>
            <a:ext cx="3039814" cy="4932761"/>
          </a:xfrm>
          <a:prstGeom prst="rect">
            <a:avLst/>
          </a:prstGeom>
        </p:spPr>
      </p:pic>
    </p:spTree>
  </p:cSld>
  <p:clrMapOvr>
    <a:masterClrMapping/>
  </p:clrMapOvr>
  <p:transition spd="med">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20</a:t>
            </a:fld>
            <a:endParaRPr lang="nl-NL"/>
          </a:p>
        </p:txBody>
      </p:sp>
      <p:sp>
        <p:nvSpPr>
          <p:cNvPr id="6" name="Tekstvak 5"/>
          <p:cNvSpPr txBox="1"/>
          <p:nvPr/>
        </p:nvSpPr>
        <p:spPr>
          <a:xfrm>
            <a:off x="4071934" y="1500174"/>
            <a:ext cx="1714512" cy="923330"/>
          </a:xfrm>
          <a:prstGeom prst="rect">
            <a:avLst/>
          </a:prstGeom>
          <a:noFill/>
        </p:spPr>
        <p:txBody>
          <a:bodyPr wrap="square" rtlCol="0">
            <a:spAutoFit/>
          </a:bodyPr>
          <a:lstStyle/>
          <a:p>
            <a:r>
              <a:rPr lang="nl-NL" dirty="0" err="1" smtClean="0"/>
              <a:t>Commonpress</a:t>
            </a:r>
            <a:r>
              <a:rPr lang="nl-NL" dirty="0" smtClean="0"/>
              <a:t> – Pawel </a:t>
            </a:r>
            <a:r>
              <a:rPr lang="nl-NL" dirty="0" err="1" smtClean="0"/>
              <a:t>Petasz</a:t>
            </a:r>
            <a:r>
              <a:rPr lang="nl-NL" dirty="0" smtClean="0"/>
              <a:t> </a:t>
            </a:r>
          </a:p>
          <a:p>
            <a:r>
              <a:rPr lang="nl-NL" dirty="0" smtClean="0"/>
              <a:t>(1977-1983)</a:t>
            </a:r>
            <a:endParaRPr lang="nl-NL" dirty="0"/>
          </a:p>
        </p:txBody>
      </p:sp>
      <p:pic>
        <p:nvPicPr>
          <p:cNvPr id="107524" name="Picture 4" descr="http://www.sztuka-fabryka.be/encyclopaedia/items/imag/commonpress02.jpg"/>
          <p:cNvPicPr>
            <a:picLocks noChangeAspect="1" noChangeArrowheads="1"/>
          </p:cNvPicPr>
          <p:nvPr/>
        </p:nvPicPr>
        <p:blipFill>
          <a:blip r:embed="rId2"/>
          <a:srcRect/>
          <a:stretch>
            <a:fillRect/>
          </a:stretch>
        </p:blipFill>
        <p:spPr bwMode="auto">
          <a:xfrm>
            <a:off x="357158" y="357165"/>
            <a:ext cx="2428892" cy="3437379"/>
          </a:xfrm>
          <a:prstGeom prst="rect">
            <a:avLst/>
          </a:prstGeom>
          <a:noFill/>
        </p:spPr>
      </p:pic>
      <p:pic>
        <p:nvPicPr>
          <p:cNvPr id="107526" name="Picture 6" descr="http://www.sztuka-fabryka.be/encyclopaedia/items/imag/commonpress03.jpg"/>
          <p:cNvPicPr>
            <a:picLocks noChangeAspect="1" noChangeArrowheads="1"/>
          </p:cNvPicPr>
          <p:nvPr/>
        </p:nvPicPr>
        <p:blipFill>
          <a:blip r:embed="rId3"/>
          <a:srcRect/>
          <a:stretch>
            <a:fillRect/>
          </a:stretch>
        </p:blipFill>
        <p:spPr bwMode="auto">
          <a:xfrm>
            <a:off x="6931534" y="1714488"/>
            <a:ext cx="1669559" cy="2247902"/>
          </a:xfrm>
          <a:prstGeom prst="rect">
            <a:avLst/>
          </a:prstGeom>
          <a:noFill/>
        </p:spPr>
      </p:pic>
      <p:pic>
        <p:nvPicPr>
          <p:cNvPr id="107528" name="Picture 8" descr="http://www.osp.art.pl/spots/budapest/artpool_12.jpg"/>
          <p:cNvPicPr>
            <a:picLocks noChangeAspect="1" noChangeArrowheads="1"/>
          </p:cNvPicPr>
          <p:nvPr/>
        </p:nvPicPr>
        <p:blipFill>
          <a:blip r:embed="rId4"/>
          <a:srcRect/>
          <a:stretch>
            <a:fillRect/>
          </a:stretch>
        </p:blipFill>
        <p:spPr bwMode="auto">
          <a:xfrm>
            <a:off x="3143240" y="3143248"/>
            <a:ext cx="2286016" cy="3246142"/>
          </a:xfrm>
          <a:prstGeom prst="rect">
            <a:avLst/>
          </a:prstGeom>
          <a:noFill/>
        </p:spPr>
      </p:pic>
    </p:spTree>
  </p:cSld>
  <p:clrMapOvr>
    <a:masterClrMapping/>
  </p:clrMapOvr>
  <p:transition spd="med">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285984" y="2000240"/>
            <a:ext cx="4572000" cy="3108543"/>
          </a:xfrm>
          <a:prstGeom prst="rect">
            <a:avLst/>
          </a:prstGeom>
        </p:spPr>
        <p:txBody>
          <a:bodyPr>
            <a:spAutoFit/>
          </a:bodyPr>
          <a:lstStyle/>
          <a:p>
            <a:r>
              <a:rPr lang="nl-NL" sz="2800" dirty="0" err="1" smtClean="0"/>
              <a:t>Mail-Art</a:t>
            </a:r>
            <a:r>
              <a:rPr lang="nl-NL" sz="2800" dirty="0" smtClean="0"/>
              <a:t>  kunstenaars wisselen via de post hun kunstwerken uit en omzeilen daarmee de </a:t>
            </a:r>
            <a:r>
              <a:rPr lang="nl-NL" sz="2800" dirty="0" smtClean="0">
                <a:solidFill>
                  <a:srgbClr val="FF0000"/>
                </a:solidFill>
              </a:rPr>
              <a:t>traditionele kunstinstellingen </a:t>
            </a:r>
            <a:r>
              <a:rPr lang="nl-NL" sz="2800" dirty="0" smtClean="0"/>
              <a:t>bij het openbaar maken van hun werk.</a:t>
            </a:r>
          </a:p>
        </p:txBody>
      </p:sp>
      <p:sp>
        <p:nvSpPr>
          <p:cNvPr id="3" name="Tijdelijke aanduiding voor datum 2"/>
          <p:cNvSpPr>
            <a:spLocks noGrp="1"/>
          </p:cNvSpPr>
          <p:nvPr>
            <p:ph type="dt" sz="half" idx="10"/>
          </p:nvPr>
        </p:nvSpPr>
        <p:spPr>
          <a:xfrm>
            <a:off x="457200" y="6356350"/>
            <a:ext cx="8401080" cy="365125"/>
          </a:xfrm>
        </p:spPr>
        <p:txBody>
          <a:bodyPr/>
          <a:lstStyle/>
          <a:p>
            <a:fld id="{C0EE12B0-0F8D-4AB6-ABEC-D0B4F3B63FA8}" type="datetime1">
              <a:rPr lang="nl-NL" smtClean="0"/>
              <a:pPr/>
              <a:t>24-12-2008</a:t>
            </a:fld>
            <a:endParaRPr lang="nl-NL" dirty="0"/>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21</a:t>
            </a:fld>
            <a:endParaRPr lang="nl-NL"/>
          </a:p>
        </p:txBody>
      </p:sp>
      <p:sp>
        <p:nvSpPr>
          <p:cNvPr id="5" name="Tijdelijke aanduiding voor voettekst 4"/>
          <p:cNvSpPr>
            <a:spLocks noGrp="1"/>
          </p:cNvSpPr>
          <p:nvPr>
            <p:ph type="ftr" sz="quarter" idx="11"/>
          </p:nvPr>
        </p:nvSpPr>
        <p:spPr/>
        <p:txBody>
          <a:bodyPr/>
          <a:lstStyle/>
          <a:p>
            <a:r>
              <a:rPr lang="nl-NL" dirty="0" err="1" smtClean="0"/>
              <a:t>Mail-Art</a:t>
            </a:r>
            <a:r>
              <a:rPr lang="nl-NL" dirty="0" smtClean="0"/>
              <a:t>  -  Ruud Janssen</a:t>
            </a:r>
            <a:endParaRPr lang="nl-NL" dirty="0"/>
          </a:p>
        </p:txBody>
      </p:sp>
    </p:spTree>
  </p:cSld>
  <p:clrMapOvr>
    <a:masterClrMapping/>
  </p:clrMapOvr>
  <p:transition spd="med">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22</a:t>
            </a:fld>
            <a:endParaRPr lang="nl-NL"/>
          </a:p>
        </p:txBody>
      </p:sp>
      <p:pic>
        <p:nvPicPr>
          <p:cNvPr id="5" name="Afbeelding 4" descr="Scannen0005 [Desktop Resolutie].jpg"/>
          <p:cNvPicPr>
            <a:picLocks noChangeAspect="1"/>
          </p:cNvPicPr>
          <p:nvPr/>
        </p:nvPicPr>
        <p:blipFill>
          <a:blip r:embed="rId3"/>
          <a:stretch>
            <a:fillRect/>
          </a:stretch>
        </p:blipFill>
        <p:spPr>
          <a:xfrm>
            <a:off x="500034" y="357166"/>
            <a:ext cx="3857652" cy="5790097"/>
          </a:xfrm>
          <a:prstGeom prst="rect">
            <a:avLst/>
          </a:prstGeom>
        </p:spPr>
      </p:pic>
      <p:sp>
        <p:nvSpPr>
          <p:cNvPr id="7" name="Tekstvak 6"/>
          <p:cNvSpPr txBox="1"/>
          <p:nvPr/>
        </p:nvSpPr>
        <p:spPr>
          <a:xfrm>
            <a:off x="5357818" y="1428736"/>
            <a:ext cx="2928958" cy="646331"/>
          </a:xfrm>
          <a:prstGeom prst="rect">
            <a:avLst/>
          </a:prstGeom>
          <a:noFill/>
        </p:spPr>
        <p:txBody>
          <a:bodyPr wrap="square" rtlCol="0">
            <a:spAutoFit/>
          </a:bodyPr>
          <a:lstStyle/>
          <a:p>
            <a:r>
              <a:rPr lang="nl-NL" dirty="0" smtClean="0"/>
              <a:t>The </a:t>
            </a:r>
            <a:r>
              <a:rPr lang="nl-NL" dirty="0" err="1" smtClean="0"/>
              <a:t>Source-book</a:t>
            </a:r>
            <a:r>
              <a:rPr lang="nl-NL" dirty="0" smtClean="0"/>
              <a:t> </a:t>
            </a:r>
            <a:r>
              <a:rPr lang="nl-NL" dirty="0" err="1" smtClean="0"/>
              <a:t>by</a:t>
            </a:r>
            <a:r>
              <a:rPr lang="nl-NL" dirty="0" smtClean="0"/>
              <a:t> John Held </a:t>
            </a:r>
            <a:r>
              <a:rPr lang="nl-NL" dirty="0" err="1" smtClean="0"/>
              <a:t>Jr</a:t>
            </a:r>
            <a:r>
              <a:rPr lang="nl-NL" dirty="0" smtClean="0"/>
              <a:t> - USA</a:t>
            </a:r>
            <a:endParaRPr lang="nl-NL" dirty="0"/>
          </a:p>
        </p:txBody>
      </p:sp>
    </p:spTree>
  </p:cSld>
  <p:clrMapOvr>
    <a:masterClrMapping/>
  </p:clrMapOvr>
  <p:transition spd="med">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23</a:t>
            </a:fld>
            <a:endParaRPr lang="nl-NL"/>
          </a:p>
        </p:txBody>
      </p:sp>
      <p:pic>
        <p:nvPicPr>
          <p:cNvPr id="5" name="Afbeelding 4" descr="Scannen0003 [Desktop Resolutie].jpg"/>
          <p:cNvPicPr>
            <a:picLocks noChangeAspect="1"/>
          </p:cNvPicPr>
          <p:nvPr/>
        </p:nvPicPr>
        <p:blipFill>
          <a:blip r:embed="rId3"/>
          <a:stretch>
            <a:fillRect/>
          </a:stretch>
        </p:blipFill>
        <p:spPr>
          <a:xfrm>
            <a:off x="4643438" y="428604"/>
            <a:ext cx="4071966" cy="5796393"/>
          </a:xfrm>
          <a:prstGeom prst="rect">
            <a:avLst/>
          </a:prstGeom>
        </p:spPr>
      </p:pic>
      <p:sp>
        <p:nvSpPr>
          <p:cNvPr id="6" name="Tekstvak 5"/>
          <p:cNvSpPr txBox="1"/>
          <p:nvPr/>
        </p:nvSpPr>
        <p:spPr>
          <a:xfrm>
            <a:off x="785786" y="1071546"/>
            <a:ext cx="2857520" cy="1200329"/>
          </a:xfrm>
          <a:prstGeom prst="rect">
            <a:avLst/>
          </a:prstGeom>
          <a:noFill/>
        </p:spPr>
        <p:txBody>
          <a:bodyPr wrap="square" rtlCol="0">
            <a:spAutoFit/>
          </a:bodyPr>
          <a:lstStyle/>
          <a:p>
            <a:r>
              <a:rPr lang="en-US" dirty="0" smtClean="0"/>
              <a:t>Stewart Home with his vision of the </a:t>
            </a:r>
            <a:r>
              <a:rPr lang="en-US" dirty="0" err="1" smtClean="0"/>
              <a:t>Artworld</a:t>
            </a:r>
            <a:r>
              <a:rPr lang="en-US" dirty="0" smtClean="0"/>
              <a:t>: </a:t>
            </a:r>
            <a:r>
              <a:rPr lang="en-US" dirty="0" err="1" smtClean="0"/>
              <a:t>Neoism</a:t>
            </a:r>
            <a:r>
              <a:rPr lang="en-US" dirty="0" smtClean="0"/>
              <a:t>, </a:t>
            </a:r>
            <a:r>
              <a:rPr lang="en-US" dirty="0" err="1" smtClean="0"/>
              <a:t>ArtStrike</a:t>
            </a:r>
            <a:r>
              <a:rPr lang="en-US" dirty="0" smtClean="0"/>
              <a:t>, Monty </a:t>
            </a:r>
            <a:r>
              <a:rPr lang="en-US" dirty="0" err="1" smtClean="0"/>
              <a:t>Cantsin</a:t>
            </a:r>
            <a:r>
              <a:rPr lang="en-US" dirty="0" smtClean="0"/>
              <a:t>, Karen Eliot.</a:t>
            </a:r>
            <a:endParaRPr lang="en-US" dirty="0"/>
          </a:p>
        </p:txBody>
      </p:sp>
    </p:spTree>
  </p:cSld>
  <p:clrMapOvr>
    <a:masterClrMapping/>
  </p:clrMapOvr>
  <p:transition spd="med">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24</a:t>
            </a:fld>
            <a:endParaRPr lang="nl-NL"/>
          </a:p>
        </p:txBody>
      </p:sp>
      <p:pic>
        <p:nvPicPr>
          <p:cNvPr id="5" name="Afbeelding 4" descr="open world mag ruud_small.jpg"/>
          <p:cNvPicPr>
            <a:picLocks noChangeAspect="1"/>
          </p:cNvPicPr>
          <p:nvPr/>
        </p:nvPicPr>
        <p:blipFill>
          <a:blip r:embed="rId3"/>
          <a:stretch>
            <a:fillRect/>
          </a:stretch>
        </p:blipFill>
        <p:spPr>
          <a:xfrm>
            <a:off x="571472" y="357166"/>
            <a:ext cx="4214842" cy="5883967"/>
          </a:xfrm>
          <a:prstGeom prst="rect">
            <a:avLst/>
          </a:prstGeom>
        </p:spPr>
      </p:pic>
      <p:sp>
        <p:nvSpPr>
          <p:cNvPr id="6" name="Tekstvak 5"/>
          <p:cNvSpPr txBox="1"/>
          <p:nvPr/>
        </p:nvSpPr>
        <p:spPr>
          <a:xfrm>
            <a:off x="5572132" y="857232"/>
            <a:ext cx="2714644" cy="1200329"/>
          </a:xfrm>
          <a:prstGeom prst="rect">
            <a:avLst/>
          </a:prstGeom>
          <a:noFill/>
        </p:spPr>
        <p:txBody>
          <a:bodyPr wrap="square" rtlCol="0">
            <a:spAutoFit/>
          </a:bodyPr>
          <a:lstStyle/>
          <a:p>
            <a:r>
              <a:rPr lang="nl-NL" dirty="0" smtClean="0"/>
              <a:t>Open World </a:t>
            </a:r>
            <a:r>
              <a:rPr lang="nl-NL" dirty="0" err="1" smtClean="0"/>
              <a:t>by</a:t>
            </a:r>
            <a:r>
              <a:rPr lang="nl-NL" dirty="0" smtClean="0"/>
              <a:t> </a:t>
            </a:r>
            <a:r>
              <a:rPr lang="nl-NL" dirty="0" err="1" smtClean="0"/>
              <a:t>Dobrica</a:t>
            </a:r>
            <a:r>
              <a:rPr lang="nl-NL" dirty="0" smtClean="0"/>
              <a:t> </a:t>
            </a:r>
            <a:r>
              <a:rPr lang="nl-NL" dirty="0" err="1" smtClean="0"/>
              <a:t>Kampereliç</a:t>
            </a:r>
            <a:r>
              <a:rPr lang="nl-NL" dirty="0" smtClean="0"/>
              <a:t> (</a:t>
            </a:r>
            <a:r>
              <a:rPr lang="nl-NL" dirty="0" err="1" smtClean="0"/>
              <a:t>Yugoslavia</a:t>
            </a:r>
            <a:r>
              <a:rPr lang="nl-NL" dirty="0" smtClean="0"/>
              <a:t>). In </a:t>
            </a:r>
            <a:r>
              <a:rPr lang="nl-NL" dirty="0" err="1" smtClean="0"/>
              <a:t>War-times</a:t>
            </a:r>
            <a:r>
              <a:rPr lang="nl-NL" dirty="0" smtClean="0"/>
              <a:t> </a:t>
            </a:r>
            <a:r>
              <a:rPr lang="nl-NL" dirty="0" err="1" smtClean="0"/>
              <a:t>issued</a:t>
            </a:r>
            <a:r>
              <a:rPr lang="nl-NL" dirty="0" smtClean="0"/>
              <a:t> </a:t>
            </a:r>
            <a:r>
              <a:rPr lang="nl-NL" dirty="0" err="1" smtClean="0"/>
              <a:t>by</a:t>
            </a:r>
            <a:r>
              <a:rPr lang="nl-NL" dirty="0" smtClean="0"/>
              <a:t> </a:t>
            </a:r>
            <a:r>
              <a:rPr lang="nl-NL" dirty="0" err="1" smtClean="0"/>
              <a:t>TAM-Publications</a:t>
            </a:r>
            <a:r>
              <a:rPr lang="nl-NL" dirty="0" smtClean="0"/>
              <a:t>.</a:t>
            </a:r>
            <a:endParaRPr lang="nl-NL" dirty="0"/>
          </a:p>
        </p:txBody>
      </p:sp>
    </p:spTree>
  </p:cSld>
  <p:clrMapOvr>
    <a:masterClrMapping/>
  </p:clrMapOvr>
  <p:transition spd="med">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harkforum.org/archives/brandl_images/fricker_places_image.jpg"/>
          <p:cNvPicPr>
            <a:picLocks noChangeAspect="1" noChangeArrowheads="1"/>
          </p:cNvPicPr>
          <p:nvPr/>
        </p:nvPicPr>
        <p:blipFill>
          <a:blip r:embed="rId3"/>
          <a:srcRect/>
          <a:stretch>
            <a:fillRect/>
          </a:stretch>
        </p:blipFill>
        <p:spPr bwMode="auto">
          <a:xfrm>
            <a:off x="714348" y="500042"/>
            <a:ext cx="5000660" cy="5188185"/>
          </a:xfrm>
          <a:prstGeom prst="rect">
            <a:avLst/>
          </a:prstGeom>
          <a:noFill/>
        </p:spPr>
      </p:pic>
      <p:sp>
        <p:nvSpPr>
          <p:cNvPr id="3" name="Tekstvak 2"/>
          <p:cNvSpPr txBox="1"/>
          <p:nvPr/>
        </p:nvSpPr>
        <p:spPr>
          <a:xfrm>
            <a:off x="6786578" y="1500174"/>
            <a:ext cx="1785950" cy="1477328"/>
          </a:xfrm>
          <a:prstGeom prst="rect">
            <a:avLst/>
          </a:prstGeom>
          <a:noFill/>
        </p:spPr>
        <p:txBody>
          <a:bodyPr wrap="square" rtlCol="0">
            <a:spAutoFit/>
          </a:bodyPr>
          <a:lstStyle/>
          <a:p>
            <a:r>
              <a:rPr lang="nl-NL" dirty="0" err="1" smtClean="0"/>
              <a:t>Conceptual</a:t>
            </a:r>
            <a:r>
              <a:rPr lang="nl-NL" dirty="0" smtClean="0"/>
              <a:t> digital work </a:t>
            </a:r>
            <a:r>
              <a:rPr lang="nl-NL" dirty="0" err="1" smtClean="0"/>
              <a:t>by</a:t>
            </a:r>
            <a:r>
              <a:rPr lang="nl-NL" dirty="0" smtClean="0"/>
              <a:t> </a:t>
            </a:r>
            <a:r>
              <a:rPr lang="nl-NL" dirty="0" err="1" smtClean="0"/>
              <a:t>mail-artist</a:t>
            </a:r>
            <a:r>
              <a:rPr lang="nl-NL" dirty="0" smtClean="0"/>
              <a:t> </a:t>
            </a:r>
            <a:r>
              <a:rPr lang="nl-NL" dirty="0" err="1" smtClean="0"/>
              <a:t>Hans-Ruedi</a:t>
            </a:r>
            <a:r>
              <a:rPr lang="nl-NL" dirty="0" smtClean="0"/>
              <a:t> </a:t>
            </a:r>
            <a:r>
              <a:rPr lang="nl-NL" dirty="0" err="1" smtClean="0"/>
              <a:t>Fricker</a:t>
            </a:r>
            <a:r>
              <a:rPr lang="nl-NL" dirty="0" smtClean="0"/>
              <a:t> (</a:t>
            </a:r>
            <a:r>
              <a:rPr lang="nl-NL" dirty="0" err="1" smtClean="0"/>
              <a:t>Switzerland</a:t>
            </a:r>
            <a:r>
              <a:rPr lang="nl-NL" dirty="0" smtClean="0"/>
              <a:t>)</a:t>
            </a:r>
            <a:endParaRPr lang="nl-NL" dirty="0"/>
          </a:p>
        </p:txBody>
      </p:sp>
      <p:sp>
        <p:nvSpPr>
          <p:cNvPr id="4" name="Tijdelijke aanduiding voor datum 3"/>
          <p:cNvSpPr>
            <a:spLocks noGrp="1"/>
          </p:cNvSpPr>
          <p:nvPr>
            <p:ph type="dt" sz="half" idx="10"/>
          </p:nvPr>
        </p:nvSpPr>
        <p:spPr/>
        <p:txBody>
          <a:bodyPr/>
          <a:lstStyle/>
          <a:p>
            <a:fld id="{CDCECF0A-04EA-4A0D-89C5-55CE7FCFAA88}" type="datetime1">
              <a:rPr lang="nl-NL" smtClean="0"/>
              <a:pPr/>
              <a:t>24-12-2008</a:t>
            </a:fld>
            <a:endParaRPr lang="nl-NL"/>
          </a:p>
        </p:txBody>
      </p:sp>
      <p:sp>
        <p:nvSpPr>
          <p:cNvPr id="5" name="Tijdelijke aanduiding voor dianummer 4"/>
          <p:cNvSpPr>
            <a:spLocks noGrp="1"/>
          </p:cNvSpPr>
          <p:nvPr>
            <p:ph type="sldNum" sz="quarter" idx="12"/>
          </p:nvPr>
        </p:nvSpPr>
        <p:spPr/>
        <p:txBody>
          <a:bodyPr/>
          <a:lstStyle/>
          <a:p>
            <a:fld id="{8DD9E7B2-9427-4F66-A405-3400DF7AB87C}" type="slidenum">
              <a:rPr lang="nl-NL" smtClean="0"/>
              <a:pPr/>
              <a:t>25</a:t>
            </a:fld>
            <a:endParaRPr lang="nl-NL"/>
          </a:p>
        </p:txBody>
      </p:sp>
      <p:sp>
        <p:nvSpPr>
          <p:cNvPr id="6" name="Tijdelijke aanduiding voor voettekst 5"/>
          <p:cNvSpPr>
            <a:spLocks noGrp="1"/>
          </p:cNvSpPr>
          <p:nvPr>
            <p:ph type="ftr" sz="quarter" idx="11"/>
          </p:nvPr>
        </p:nvSpPr>
        <p:spPr/>
        <p:txBody>
          <a:bodyPr/>
          <a:lstStyle/>
          <a:p>
            <a:r>
              <a:rPr lang="nl-NL" smtClean="0"/>
              <a:t>Mail-Art  -  Ruud Janssen</a:t>
            </a:r>
            <a:endParaRPr lang="nl-NL"/>
          </a:p>
        </p:txBody>
      </p:sp>
    </p:spTree>
  </p:cSld>
  <p:clrMapOvr>
    <a:masterClrMapping/>
  </p:clrMapOvr>
  <p:transition spd="med">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00034" y="571480"/>
            <a:ext cx="4572000" cy="2246769"/>
          </a:xfrm>
          <a:prstGeom prst="rect">
            <a:avLst/>
          </a:prstGeom>
        </p:spPr>
        <p:txBody>
          <a:bodyPr>
            <a:spAutoFit/>
          </a:bodyPr>
          <a:lstStyle/>
          <a:p>
            <a:r>
              <a:rPr lang="nl-NL" sz="2800" dirty="0" smtClean="0"/>
              <a:t>De essentie van </a:t>
            </a:r>
            <a:r>
              <a:rPr lang="nl-NL" sz="2800" dirty="0" err="1" smtClean="0"/>
              <a:t>Mail-Art</a:t>
            </a:r>
            <a:r>
              <a:rPr lang="nl-NL" sz="2800" dirty="0" smtClean="0"/>
              <a:t> is de </a:t>
            </a:r>
            <a:r>
              <a:rPr lang="nl-NL" sz="2800" dirty="0" smtClean="0">
                <a:solidFill>
                  <a:srgbClr val="FF0000"/>
                </a:solidFill>
              </a:rPr>
              <a:t>communicatie</a:t>
            </a:r>
            <a:r>
              <a:rPr lang="nl-NL" sz="2800" dirty="0" smtClean="0"/>
              <a:t> van de ene kunstenaar met de andere kunstenaar zonder tussenkomst van een ander.</a:t>
            </a:r>
          </a:p>
        </p:txBody>
      </p:sp>
      <p:sp>
        <p:nvSpPr>
          <p:cNvPr id="3" name="Tijdelijke aanduiding voor datum 2"/>
          <p:cNvSpPr>
            <a:spLocks noGrp="1"/>
          </p:cNvSpPr>
          <p:nvPr>
            <p:ph type="dt" sz="half" idx="10"/>
          </p:nvPr>
        </p:nvSpPr>
        <p:spPr/>
        <p:txBody>
          <a:bodyPr/>
          <a:lstStyle/>
          <a:p>
            <a:fld id="{2E28F97E-5BB0-4C6B-ABCD-7DEC55E04022}" type="datetime1">
              <a:rPr lang="nl-NL" smtClean="0"/>
              <a:pPr/>
              <a:t>24-12-2008</a:t>
            </a:fld>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26</a:t>
            </a:fld>
            <a:endParaRPr lang="nl-NL"/>
          </a:p>
        </p:txBody>
      </p:sp>
      <p:sp>
        <p:nvSpPr>
          <p:cNvPr id="5" name="Tijdelijke aanduiding voor voettekst 4"/>
          <p:cNvSpPr>
            <a:spLocks noGrp="1"/>
          </p:cNvSpPr>
          <p:nvPr>
            <p:ph type="ftr" sz="quarter" idx="11"/>
          </p:nvPr>
        </p:nvSpPr>
        <p:spPr/>
        <p:txBody>
          <a:bodyPr/>
          <a:lstStyle/>
          <a:p>
            <a:r>
              <a:rPr lang="nl-NL" smtClean="0"/>
              <a:t>Mail-Art  -  Ruud Janssen</a:t>
            </a:r>
            <a:endParaRPr lang="nl-NL"/>
          </a:p>
        </p:txBody>
      </p:sp>
      <p:sp>
        <p:nvSpPr>
          <p:cNvPr id="6" name="Rechthoek 5"/>
          <p:cNvSpPr/>
          <p:nvPr/>
        </p:nvSpPr>
        <p:spPr>
          <a:xfrm>
            <a:off x="1959137" y="2967335"/>
            <a:ext cx="61106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nl-NL"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a:t>
            </a:r>
            <a:endParaRPr lang="nl-NL"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Rechthoek 6"/>
          <p:cNvSpPr/>
          <p:nvPr/>
        </p:nvSpPr>
        <p:spPr>
          <a:xfrm>
            <a:off x="7072330" y="4786322"/>
            <a:ext cx="57900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nl-NL"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t>
            </a:r>
            <a:endParaRPr lang="nl-NL"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9" name="Rechte verbindingslijn met pijl 8"/>
          <p:cNvCxnSpPr/>
          <p:nvPr/>
        </p:nvCxnSpPr>
        <p:spPr>
          <a:xfrm>
            <a:off x="2786050" y="3643314"/>
            <a:ext cx="3929090" cy="15001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27</a:t>
            </a:fld>
            <a:endParaRPr lang="nl-NL"/>
          </a:p>
        </p:txBody>
      </p:sp>
      <p:pic>
        <p:nvPicPr>
          <p:cNvPr id="34818" name="Picture 2" descr="Wenn der Postbote die Wahl hat"/>
          <p:cNvPicPr>
            <a:picLocks noChangeAspect="1" noChangeArrowheads="1"/>
          </p:cNvPicPr>
          <p:nvPr/>
        </p:nvPicPr>
        <p:blipFill>
          <a:blip r:embed="rId2"/>
          <a:srcRect/>
          <a:stretch>
            <a:fillRect/>
          </a:stretch>
        </p:blipFill>
        <p:spPr bwMode="auto">
          <a:xfrm>
            <a:off x="714348" y="357166"/>
            <a:ext cx="7643867" cy="4756184"/>
          </a:xfrm>
          <a:prstGeom prst="rect">
            <a:avLst/>
          </a:prstGeom>
          <a:noFill/>
        </p:spPr>
      </p:pic>
      <p:sp>
        <p:nvSpPr>
          <p:cNvPr id="6" name="Tekstvak 5"/>
          <p:cNvSpPr txBox="1"/>
          <p:nvPr/>
        </p:nvSpPr>
        <p:spPr>
          <a:xfrm>
            <a:off x="1428728" y="5715016"/>
            <a:ext cx="5426614" cy="369332"/>
          </a:xfrm>
          <a:prstGeom prst="rect">
            <a:avLst/>
          </a:prstGeom>
          <a:noFill/>
        </p:spPr>
        <p:txBody>
          <a:bodyPr wrap="none" rtlCol="0">
            <a:spAutoFit/>
          </a:bodyPr>
          <a:lstStyle/>
          <a:p>
            <a:r>
              <a:rPr lang="en-US" dirty="0" smtClean="0"/>
              <a:t>Both sides of the postcard by Ben </a:t>
            </a:r>
            <a:r>
              <a:rPr lang="en-US" dirty="0" err="1" smtClean="0"/>
              <a:t>Vautier</a:t>
            </a:r>
            <a:r>
              <a:rPr lang="en-US" dirty="0" smtClean="0"/>
              <a:t> were identical</a:t>
            </a:r>
            <a:endParaRPr lang="en-US" dirty="0"/>
          </a:p>
        </p:txBody>
      </p:sp>
    </p:spTree>
  </p:cSld>
  <p:clrMapOvr>
    <a:masterClrMapping/>
  </p:clrMapOvr>
  <p:transition spd="med">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28</a:t>
            </a:fld>
            <a:endParaRPr lang="nl-NL"/>
          </a:p>
        </p:txBody>
      </p:sp>
      <p:pic>
        <p:nvPicPr>
          <p:cNvPr id="5" name="Afbeelding 4" descr="Scannen0027 [Desktop Resolutie].jpg"/>
          <p:cNvPicPr>
            <a:picLocks noChangeAspect="1"/>
          </p:cNvPicPr>
          <p:nvPr/>
        </p:nvPicPr>
        <p:blipFill>
          <a:blip r:embed="rId2"/>
          <a:stretch>
            <a:fillRect/>
          </a:stretch>
        </p:blipFill>
        <p:spPr>
          <a:xfrm>
            <a:off x="1913971" y="500042"/>
            <a:ext cx="5015483" cy="5526704"/>
          </a:xfrm>
          <a:prstGeom prst="rect">
            <a:avLst/>
          </a:prstGeom>
        </p:spPr>
      </p:pic>
    </p:spTree>
  </p:cSld>
  <p:clrMapOvr>
    <a:masterClrMapping/>
  </p:clrMapOvr>
  <p:transition spd="med">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71472" y="571480"/>
            <a:ext cx="4572000" cy="3970318"/>
          </a:xfrm>
          <a:prstGeom prst="rect">
            <a:avLst/>
          </a:prstGeom>
        </p:spPr>
        <p:txBody>
          <a:bodyPr>
            <a:spAutoFit/>
          </a:bodyPr>
          <a:lstStyle/>
          <a:p>
            <a:r>
              <a:rPr lang="nl-NL" sz="2800" dirty="0" smtClean="0"/>
              <a:t>Experimenteel ingestelde kunstenaars probeerden echter alles te versturen waar zij een etiket en een postzegel op konden plakken; de verregaande standaardisering van de afmetingen van poststukken ontstond pas later.</a:t>
            </a:r>
          </a:p>
        </p:txBody>
      </p:sp>
      <p:sp>
        <p:nvSpPr>
          <p:cNvPr id="3" name="Tijdelijke aanduiding voor datum 2"/>
          <p:cNvSpPr>
            <a:spLocks noGrp="1"/>
          </p:cNvSpPr>
          <p:nvPr>
            <p:ph type="dt" sz="half" idx="10"/>
          </p:nvPr>
        </p:nvSpPr>
        <p:spPr/>
        <p:txBody>
          <a:bodyPr/>
          <a:lstStyle/>
          <a:p>
            <a:fld id="{DB71CC9F-5BEA-40E1-BD63-BD49A04F141A}" type="datetime1">
              <a:rPr lang="nl-NL" smtClean="0"/>
              <a:pPr/>
              <a:t>24-12-2008</a:t>
            </a:fld>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29</a:t>
            </a:fld>
            <a:endParaRPr lang="nl-NL"/>
          </a:p>
        </p:txBody>
      </p:sp>
      <p:sp>
        <p:nvSpPr>
          <p:cNvPr id="5" name="Tijdelijke aanduiding voor voettekst 4"/>
          <p:cNvSpPr>
            <a:spLocks noGrp="1"/>
          </p:cNvSpPr>
          <p:nvPr>
            <p:ph type="ftr" sz="quarter" idx="11"/>
          </p:nvPr>
        </p:nvSpPr>
        <p:spPr/>
        <p:txBody>
          <a:bodyPr/>
          <a:lstStyle/>
          <a:p>
            <a:r>
              <a:rPr lang="nl-NL" smtClean="0"/>
              <a:t>Mail-Art  -  Ruud Janssen</a:t>
            </a:r>
            <a:endParaRPr lang="nl-NL"/>
          </a:p>
        </p:txBody>
      </p:sp>
      <p:pic>
        <p:nvPicPr>
          <p:cNvPr id="10241" name="Picture 1" descr="D:\Mijn Scans\Scans_BLOGSPOT_IUOMA\Published_2005\1992_RJ_to_Guy_Bleus_B_small.jpg"/>
          <p:cNvPicPr>
            <a:picLocks noChangeAspect="1" noChangeArrowheads="1"/>
          </p:cNvPicPr>
          <p:nvPr/>
        </p:nvPicPr>
        <p:blipFill>
          <a:blip r:embed="rId2"/>
          <a:srcRect/>
          <a:stretch>
            <a:fillRect/>
          </a:stretch>
        </p:blipFill>
        <p:spPr bwMode="auto">
          <a:xfrm>
            <a:off x="5286380" y="1500174"/>
            <a:ext cx="3444732" cy="4620812"/>
          </a:xfrm>
          <a:prstGeom prst="rect">
            <a:avLst/>
          </a:prstGeom>
          <a:noFill/>
        </p:spPr>
      </p:pic>
    </p:spTree>
  </p:cSld>
  <p:clrMapOvr>
    <a:masterClrMapping/>
  </p:clrMapOvr>
  <p:transition spd="med">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3</a:t>
            </a:fld>
            <a:endParaRPr lang="nl-NL"/>
          </a:p>
        </p:txBody>
      </p:sp>
      <p:pic>
        <p:nvPicPr>
          <p:cNvPr id="1026" name="Picture 2" descr="[Scannen0060+[Desktop+Resolutie].jpg]"/>
          <p:cNvPicPr>
            <a:picLocks noChangeAspect="1" noChangeArrowheads="1"/>
          </p:cNvPicPr>
          <p:nvPr/>
        </p:nvPicPr>
        <p:blipFill>
          <a:blip r:embed="rId3"/>
          <a:srcRect/>
          <a:stretch>
            <a:fillRect/>
          </a:stretch>
        </p:blipFill>
        <p:spPr bwMode="auto">
          <a:xfrm>
            <a:off x="4572000" y="428604"/>
            <a:ext cx="3983108" cy="5610011"/>
          </a:xfrm>
          <a:prstGeom prst="rect">
            <a:avLst/>
          </a:prstGeom>
          <a:noFill/>
        </p:spPr>
      </p:pic>
      <p:sp>
        <p:nvSpPr>
          <p:cNvPr id="6" name="Tekstvak 5"/>
          <p:cNvSpPr txBox="1"/>
          <p:nvPr/>
        </p:nvSpPr>
        <p:spPr>
          <a:xfrm>
            <a:off x="500034" y="1071546"/>
            <a:ext cx="3286148" cy="646331"/>
          </a:xfrm>
          <a:prstGeom prst="rect">
            <a:avLst/>
          </a:prstGeom>
          <a:noFill/>
        </p:spPr>
        <p:txBody>
          <a:bodyPr wrap="square" rtlCol="0">
            <a:spAutoFit/>
          </a:bodyPr>
          <a:lstStyle/>
          <a:p>
            <a:r>
              <a:rPr lang="nl-NL" dirty="0" smtClean="0"/>
              <a:t>Thesis </a:t>
            </a:r>
            <a:r>
              <a:rPr lang="nl-NL" dirty="0" err="1" smtClean="0"/>
              <a:t>by</a:t>
            </a:r>
            <a:r>
              <a:rPr lang="nl-NL" dirty="0" smtClean="0"/>
              <a:t> </a:t>
            </a:r>
            <a:r>
              <a:rPr lang="nl-NL" dirty="0" err="1" smtClean="0"/>
              <a:t>Kornelia</a:t>
            </a:r>
            <a:r>
              <a:rPr lang="nl-NL" dirty="0" smtClean="0"/>
              <a:t> </a:t>
            </a:r>
            <a:r>
              <a:rPr lang="nl-NL" dirty="0" err="1" smtClean="0"/>
              <a:t>Röder</a:t>
            </a:r>
            <a:r>
              <a:rPr lang="nl-NL" dirty="0" smtClean="0"/>
              <a:t> – </a:t>
            </a:r>
            <a:r>
              <a:rPr lang="nl-NL" b="1" dirty="0" err="1" smtClean="0"/>
              <a:t>Schwerin</a:t>
            </a:r>
            <a:r>
              <a:rPr lang="nl-NL" b="1" dirty="0" smtClean="0"/>
              <a:t> Museum </a:t>
            </a:r>
            <a:r>
              <a:rPr lang="nl-NL" dirty="0" smtClean="0"/>
              <a:t>– </a:t>
            </a:r>
            <a:r>
              <a:rPr lang="nl-NL" dirty="0" err="1" smtClean="0"/>
              <a:t>Germany</a:t>
            </a:r>
            <a:r>
              <a:rPr lang="nl-NL" dirty="0" smtClean="0"/>
              <a:t>. </a:t>
            </a:r>
            <a:endParaRPr lang="nl-NL" dirty="0"/>
          </a:p>
        </p:txBody>
      </p:sp>
    </p:spTree>
  </p:cSld>
  <p:clrMapOvr>
    <a:masterClrMapping/>
  </p:clrMapOvr>
  <p:transition spd="med">
    <p:wipe dir="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30</a:t>
            </a:fld>
            <a:endParaRPr lang="nl-NL"/>
          </a:p>
        </p:txBody>
      </p:sp>
      <p:pic>
        <p:nvPicPr>
          <p:cNvPr id="2050" name="Picture 2" descr="http://www.iuoma.org/tin2.jpg"/>
          <p:cNvPicPr>
            <a:picLocks noChangeAspect="1" noChangeArrowheads="1"/>
          </p:cNvPicPr>
          <p:nvPr/>
        </p:nvPicPr>
        <p:blipFill>
          <a:blip r:embed="rId2"/>
          <a:srcRect/>
          <a:stretch>
            <a:fillRect/>
          </a:stretch>
        </p:blipFill>
        <p:spPr bwMode="auto">
          <a:xfrm>
            <a:off x="500034" y="428604"/>
            <a:ext cx="2286000" cy="3048001"/>
          </a:xfrm>
          <a:prstGeom prst="rect">
            <a:avLst/>
          </a:prstGeom>
          <a:noFill/>
        </p:spPr>
      </p:pic>
      <p:pic>
        <p:nvPicPr>
          <p:cNvPr id="2052" name="Picture 4" descr="http://www.iuoma.org/tin3.jpg"/>
          <p:cNvPicPr>
            <a:picLocks noChangeAspect="1" noChangeArrowheads="1"/>
          </p:cNvPicPr>
          <p:nvPr/>
        </p:nvPicPr>
        <p:blipFill>
          <a:blip r:embed="rId3"/>
          <a:srcRect/>
          <a:stretch>
            <a:fillRect/>
          </a:stretch>
        </p:blipFill>
        <p:spPr bwMode="auto">
          <a:xfrm>
            <a:off x="3000364" y="428604"/>
            <a:ext cx="2286000" cy="3048001"/>
          </a:xfrm>
          <a:prstGeom prst="rect">
            <a:avLst/>
          </a:prstGeom>
          <a:noFill/>
        </p:spPr>
      </p:pic>
      <p:pic>
        <p:nvPicPr>
          <p:cNvPr id="2054" name="Picture 6" descr="http://www.iuoma.org/tin4.jpg"/>
          <p:cNvPicPr>
            <a:picLocks noChangeAspect="1" noChangeArrowheads="1"/>
          </p:cNvPicPr>
          <p:nvPr/>
        </p:nvPicPr>
        <p:blipFill>
          <a:blip r:embed="rId4"/>
          <a:srcRect/>
          <a:stretch>
            <a:fillRect/>
          </a:stretch>
        </p:blipFill>
        <p:spPr bwMode="auto">
          <a:xfrm>
            <a:off x="5500694" y="1214422"/>
            <a:ext cx="3048000" cy="2286001"/>
          </a:xfrm>
          <a:prstGeom prst="rect">
            <a:avLst/>
          </a:prstGeom>
          <a:noFill/>
        </p:spPr>
      </p:pic>
      <p:pic>
        <p:nvPicPr>
          <p:cNvPr id="2056" name="Picture 8" descr="http://www.iuoma.org/tin6.jpg"/>
          <p:cNvPicPr>
            <a:picLocks noChangeAspect="1" noChangeArrowheads="1"/>
          </p:cNvPicPr>
          <p:nvPr/>
        </p:nvPicPr>
        <p:blipFill>
          <a:blip r:embed="rId5"/>
          <a:srcRect/>
          <a:stretch>
            <a:fillRect/>
          </a:stretch>
        </p:blipFill>
        <p:spPr bwMode="auto">
          <a:xfrm>
            <a:off x="500034" y="3714752"/>
            <a:ext cx="3048000" cy="2286001"/>
          </a:xfrm>
          <a:prstGeom prst="rect">
            <a:avLst/>
          </a:prstGeom>
          <a:noFill/>
        </p:spPr>
      </p:pic>
      <p:pic>
        <p:nvPicPr>
          <p:cNvPr id="2058" name="Picture 10" descr="http://www.iuoma.org/tin7.jpg"/>
          <p:cNvPicPr>
            <a:picLocks noChangeAspect="1" noChangeArrowheads="1"/>
          </p:cNvPicPr>
          <p:nvPr/>
        </p:nvPicPr>
        <p:blipFill>
          <a:blip r:embed="rId6"/>
          <a:srcRect/>
          <a:stretch>
            <a:fillRect/>
          </a:stretch>
        </p:blipFill>
        <p:spPr bwMode="auto">
          <a:xfrm>
            <a:off x="3786182" y="3714752"/>
            <a:ext cx="3048000" cy="2286001"/>
          </a:xfrm>
          <a:prstGeom prst="rect">
            <a:avLst/>
          </a:prstGeom>
          <a:noFill/>
        </p:spPr>
      </p:pic>
      <p:sp>
        <p:nvSpPr>
          <p:cNvPr id="10" name="Tekstvak 9"/>
          <p:cNvSpPr txBox="1"/>
          <p:nvPr/>
        </p:nvSpPr>
        <p:spPr>
          <a:xfrm>
            <a:off x="7143768" y="4857760"/>
            <a:ext cx="1357322" cy="923330"/>
          </a:xfrm>
          <a:prstGeom prst="rect">
            <a:avLst/>
          </a:prstGeom>
          <a:noFill/>
        </p:spPr>
        <p:txBody>
          <a:bodyPr wrap="square" rtlCol="0">
            <a:spAutoFit/>
          </a:bodyPr>
          <a:lstStyle/>
          <a:p>
            <a:r>
              <a:rPr lang="nl-NL" dirty="0" err="1" smtClean="0"/>
              <a:t>Sometimes</a:t>
            </a:r>
            <a:r>
              <a:rPr lang="nl-NL" dirty="0" smtClean="0"/>
              <a:t> </a:t>
            </a:r>
            <a:r>
              <a:rPr lang="nl-NL" dirty="0" err="1" smtClean="0"/>
              <a:t>you</a:t>
            </a:r>
            <a:r>
              <a:rPr lang="nl-NL" dirty="0" smtClean="0"/>
              <a:t> </a:t>
            </a:r>
            <a:r>
              <a:rPr lang="nl-NL" dirty="0" err="1" smtClean="0"/>
              <a:t>can</a:t>
            </a:r>
            <a:r>
              <a:rPr lang="nl-NL" dirty="0" smtClean="0"/>
              <a:t> </a:t>
            </a:r>
            <a:r>
              <a:rPr lang="nl-NL" dirty="0" err="1" smtClean="0"/>
              <a:t>eat</a:t>
            </a:r>
            <a:r>
              <a:rPr lang="nl-NL" dirty="0" smtClean="0"/>
              <a:t>  </a:t>
            </a:r>
            <a:r>
              <a:rPr lang="nl-NL" dirty="0" err="1" smtClean="0"/>
              <a:t>Mail-Art</a:t>
            </a:r>
            <a:r>
              <a:rPr lang="nl-NL" dirty="0" smtClean="0"/>
              <a:t>? </a:t>
            </a:r>
            <a:endParaRPr lang="nl-NL" dirty="0"/>
          </a:p>
        </p:txBody>
      </p:sp>
    </p:spTree>
  </p:cSld>
  <p:clrMapOvr>
    <a:masterClrMapping/>
  </p:clrMapOvr>
  <p:transition spd="med">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786182" y="1000108"/>
            <a:ext cx="4572000" cy="4401205"/>
          </a:xfrm>
          <a:prstGeom prst="rect">
            <a:avLst/>
          </a:prstGeom>
        </p:spPr>
        <p:txBody>
          <a:bodyPr>
            <a:spAutoFit/>
          </a:bodyPr>
          <a:lstStyle/>
          <a:p>
            <a:r>
              <a:rPr lang="nl-NL" sz="2800" dirty="0" smtClean="0"/>
              <a:t>Door de komst van </a:t>
            </a:r>
            <a:r>
              <a:rPr lang="nl-NL" sz="2800" dirty="0" smtClean="0">
                <a:solidFill>
                  <a:srgbClr val="FF0000"/>
                </a:solidFill>
              </a:rPr>
              <a:t>Internet</a:t>
            </a:r>
            <a:r>
              <a:rPr lang="nl-NL" sz="2800" dirty="0" smtClean="0"/>
              <a:t> is een elektronische variant van mail art doorgebroken bij een groter publiek. Het versturen van </a:t>
            </a:r>
            <a:r>
              <a:rPr lang="nl-NL" sz="2800" dirty="0" smtClean="0">
                <a:solidFill>
                  <a:srgbClr val="FF0000"/>
                </a:solidFill>
              </a:rPr>
              <a:t>e-mail</a:t>
            </a:r>
            <a:r>
              <a:rPr lang="nl-NL" sz="2800" dirty="0" smtClean="0"/>
              <a:t> werd een populaire manier van communiceren.  </a:t>
            </a:r>
            <a:r>
              <a:rPr lang="nl-NL" sz="2800" dirty="0" err="1" smtClean="0">
                <a:solidFill>
                  <a:srgbClr val="FF0000"/>
                </a:solidFill>
              </a:rPr>
              <a:t>BLOG’s</a:t>
            </a:r>
            <a:r>
              <a:rPr lang="nl-NL" sz="2800" dirty="0" smtClean="0"/>
              <a:t> en </a:t>
            </a:r>
            <a:r>
              <a:rPr lang="nl-NL" sz="2800" dirty="0" smtClean="0">
                <a:solidFill>
                  <a:srgbClr val="FF0000"/>
                </a:solidFill>
              </a:rPr>
              <a:t>Forums</a:t>
            </a:r>
            <a:r>
              <a:rPr lang="nl-NL" sz="2800" dirty="0" smtClean="0"/>
              <a:t> werden actief. De groep mensen die zich hiermee bezig houdt breidt zich nog steeds uit.</a:t>
            </a:r>
          </a:p>
        </p:txBody>
      </p:sp>
      <p:sp>
        <p:nvSpPr>
          <p:cNvPr id="3" name="Tijdelijke aanduiding voor datum 2"/>
          <p:cNvSpPr>
            <a:spLocks noGrp="1"/>
          </p:cNvSpPr>
          <p:nvPr>
            <p:ph type="dt" sz="half" idx="10"/>
          </p:nvPr>
        </p:nvSpPr>
        <p:spPr/>
        <p:txBody>
          <a:bodyPr/>
          <a:lstStyle/>
          <a:p>
            <a:fld id="{8EA8FA33-33EA-4A26-8A7F-B5091BFB988F}" type="datetime1">
              <a:rPr lang="nl-NL" smtClean="0"/>
              <a:pPr/>
              <a:t>24-12-2008</a:t>
            </a:fld>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31</a:t>
            </a:fld>
            <a:endParaRPr lang="nl-NL"/>
          </a:p>
        </p:txBody>
      </p:sp>
      <p:sp>
        <p:nvSpPr>
          <p:cNvPr id="5" name="Tijdelijke aanduiding voor voettekst 4"/>
          <p:cNvSpPr>
            <a:spLocks noGrp="1"/>
          </p:cNvSpPr>
          <p:nvPr>
            <p:ph type="ftr" sz="quarter" idx="11"/>
          </p:nvPr>
        </p:nvSpPr>
        <p:spPr/>
        <p:txBody>
          <a:bodyPr/>
          <a:lstStyle/>
          <a:p>
            <a:r>
              <a:rPr lang="nl-NL" smtClean="0"/>
              <a:t>Mail-Art  -  Ruud Janssen</a:t>
            </a:r>
            <a:endParaRPr lang="nl-NL"/>
          </a:p>
        </p:txBody>
      </p:sp>
      <p:sp>
        <p:nvSpPr>
          <p:cNvPr id="6" name="Rechthoek 5"/>
          <p:cNvSpPr/>
          <p:nvPr/>
        </p:nvSpPr>
        <p:spPr>
          <a:xfrm>
            <a:off x="857224" y="1000108"/>
            <a:ext cx="81304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nl-NL"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nl-NL"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spd="med">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714348" y="714356"/>
            <a:ext cx="4786346" cy="4832092"/>
          </a:xfrm>
          <a:prstGeom prst="rect">
            <a:avLst/>
          </a:prstGeom>
        </p:spPr>
        <p:txBody>
          <a:bodyPr wrap="square">
            <a:spAutoFit/>
          </a:bodyPr>
          <a:lstStyle/>
          <a:p>
            <a:r>
              <a:rPr lang="nl-NL" sz="2800" dirty="0" err="1" smtClean="0">
                <a:solidFill>
                  <a:srgbClr val="FF0000"/>
                </a:solidFill>
              </a:rPr>
              <a:t>Ray</a:t>
            </a:r>
            <a:r>
              <a:rPr lang="nl-NL" sz="2800" dirty="0" smtClean="0">
                <a:solidFill>
                  <a:srgbClr val="FF0000"/>
                </a:solidFill>
              </a:rPr>
              <a:t> Johnson </a:t>
            </a:r>
            <a:r>
              <a:rPr lang="nl-NL" sz="2800" dirty="0" smtClean="0"/>
              <a:t>wordt gezien als de bedenker van deze kunststroming in de zestiger jaren. Hij wordt gezien als de 'vader' van de </a:t>
            </a:r>
            <a:r>
              <a:rPr lang="nl-NL" sz="2800" i="1" dirty="0" smtClean="0"/>
              <a:t>Mail art</a:t>
            </a:r>
            <a:r>
              <a:rPr lang="nl-NL" sz="2800" dirty="0" smtClean="0"/>
              <a:t> met zijn </a:t>
            </a:r>
            <a:r>
              <a:rPr lang="nl-NL" sz="2800" dirty="0" smtClean="0">
                <a:solidFill>
                  <a:srgbClr val="FF0000"/>
                </a:solidFill>
              </a:rPr>
              <a:t>New York </a:t>
            </a:r>
            <a:r>
              <a:rPr lang="nl-NL" sz="2800" dirty="0" err="1" smtClean="0">
                <a:solidFill>
                  <a:srgbClr val="FF0000"/>
                </a:solidFill>
              </a:rPr>
              <a:t>Correspondence</a:t>
            </a:r>
            <a:r>
              <a:rPr lang="nl-NL" sz="2800" dirty="0" smtClean="0">
                <a:solidFill>
                  <a:srgbClr val="FF0000"/>
                </a:solidFill>
              </a:rPr>
              <a:t> School</a:t>
            </a:r>
            <a:r>
              <a:rPr lang="nl-NL" sz="2800" dirty="0" smtClean="0"/>
              <a:t>. De kunststroming vermijdt de officiële kunstwereld met zijn galerieën en musea en regelt in principe de verspreiding zelf.</a:t>
            </a:r>
            <a:endParaRPr lang="nl-NL" sz="2800" dirty="0"/>
          </a:p>
        </p:txBody>
      </p:sp>
      <p:pic>
        <p:nvPicPr>
          <p:cNvPr id="8194" name="Picture 2" descr="http://bad.eserver.org/issues/2006/74/johnson.gif"/>
          <p:cNvPicPr>
            <a:picLocks noChangeAspect="1" noChangeArrowheads="1"/>
          </p:cNvPicPr>
          <p:nvPr/>
        </p:nvPicPr>
        <p:blipFill>
          <a:blip r:embed="rId2"/>
          <a:srcRect/>
          <a:stretch>
            <a:fillRect/>
          </a:stretch>
        </p:blipFill>
        <p:spPr bwMode="auto">
          <a:xfrm>
            <a:off x="6072198" y="857232"/>
            <a:ext cx="2680478" cy="4511048"/>
          </a:xfrm>
          <a:prstGeom prst="rect">
            <a:avLst/>
          </a:prstGeom>
          <a:noFill/>
        </p:spPr>
      </p:pic>
      <p:sp>
        <p:nvSpPr>
          <p:cNvPr id="4" name="Tijdelijke aanduiding voor datum 3"/>
          <p:cNvSpPr>
            <a:spLocks noGrp="1"/>
          </p:cNvSpPr>
          <p:nvPr>
            <p:ph type="dt" sz="half" idx="10"/>
          </p:nvPr>
        </p:nvSpPr>
        <p:spPr/>
        <p:txBody>
          <a:bodyPr/>
          <a:lstStyle/>
          <a:p>
            <a:fld id="{9D616A1E-E4EC-4E4A-B479-5EDDCA62E8BC}" type="datetime1">
              <a:rPr lang="nl-NL" smtClean="0"/>
              <a:pPr/>
              <a:t>24-12-2008</a:t>
            </a:fld>
            <a:endParaRPr lang="nl-NL"/>
          </a:p>
        </p:txBody>
      </p:sp>
      <p:sp>
        <p:nvSpPr>
          <p:cNvPr id="5" name="Tijdelijke aanduiding voor dianummer 4"/>
          <p:cNvSpPr>
            <a:spLocks noGrp="1"/>
          </p:cNvSpPr>
          <p:nvPr>
            <p:ph type="sldNum" sz="quarter" idx="12"/>
          </p:nvPr>
        </p:nvSpPr>
        <p:spPr/>
        <p:txBody>
          <a:bodyPr/>
          <a:lstStyle/>
          <a:p>
            <a:fld id="{8DD9E7B2-9427-4F66-A405-3400DF7AB87C}" type="slidenum">
              <a:rPr lang="nl-NL" smtClean="0"/>
              <a:pPr/>
              <a:t>32</a:t>
            </a:fld>
            <a:endParaRPr lang="nl-NL"/>
          </a:p>
        </p:txBody>
      </p:sp>
      <p:sp>
        <p:nvSpPr>
          <p:cNvPr id="6" name="Tijdelijke aanduiding voor voettekst 5"/>
          <p:cNvSpPr>
            <a:spLocks noGrp="1"/>
          </p:cNvSpPr>
          <p:nvPr>
            <p:ph type="ftr" sz="quarter" idx="11"/>
          </p:nvPr>
        </p:nvSpPr>
        <p:spPr/>
        <p:txBody>
          <a:bodyPr/>
          <a:lstStyle/>
          <a:p>
            <a:r>
              <a:rPr lang="nl-NL" smtClean="0"/>
              <a:t>Mail-Art  -  Ruud Janssen</a:t>
            </a:r>
            <a:endParaRPr lang="nl-NL"/>
          </a:p>
        </p:txBody>
      </p:sp>
    </p:spTree>
  </p:cSld>
  <p:clrMapOvr>
    <a:masterClrMapping/>
  </p:clrMapOvr>
  <p:transition spd="med">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33</a:t>
            </a:fld>
            <a:endParaRPr lang="nl-NL"/>
          </a:p>
        </p:txBody>
      </p:sp>
      <p:pic>
        <p:nvPicPr>
          <p:cNvPr id="5" name="Afbeelding 4" descr="Scannen0016 [Desktop Resolutie].jpg"/>
          <p:cNvPicPr>
            <a:picLocks noChangeAspect="1"/>
          </p:cNvPicPr>
          <p:nvPr/>
        </p:nvPicPr>
        <p:blipFill>
          <a:blip r:embed="rId2"/>
          <a:stretch>
            <a:fillRect/>
          </a:stretch>
        </p:blipFill>
        <p:spPr>
          <a:xfrm>
            <a:off x="428596" y="357166"/>
            <a:ext cx="4450855" cy="5924598"/>
          </a:xfrm>
          <a:prstGeom prst="rect">
            <a:avLst/>
          </a:prstGeom>
        </p:spPr>
      </p:pic>
      <p:sp>
        <p:nvSpPr>
          <p:cNvPr id="6" name="Tekstvak 5"/>
          <p:cNvSpPr txBox="1"/>
          <p:nvPr/>
        </p:nvSpPr>
        <p:spPr>
          <a:xfrm>
            <a:off x="5929322" y="4071942"/>
            <a:ext cx="2428892" cy="1754326"/>
          </a:xfrm>
          <a:prstGeom prst="rect">
            <a:avLst/>
          </a:prstGeom>
          <a:noFill/>
        </p:spPr>
        <p:txBody>
          <a:bodyPr wrap="square" rtlCol="0">
            <a:spAutoFit/>
          </a:bodyPr>
          <a:lstStyle/>
          <a:p>
            <a:r>
              <a:rPr lang="nl-NL" dirty="0" smtClean="0"/>
              <a:t>Catalogus van een van de reizende </a:t>
            </a:r>
            <a:r>
              <a:rPr lang="nl-NL" dirty="0" err="1" smtClean="0"/>
              <a:t>Ray</a:t>
            </a:r>
            <a:r>
              <a:rPr lang="nl-NL" dirty="0" smtClean="0"/>
              <a:t> Johnson Tentoonstellingen die ook in Nederland (Limburg) te zien was.</a:t>
            </a:r>
            <a:endParaRPr lang="nl-NL" dirty="0"/>
          </a:p>
        </p:txBody>
      </p:sp>
    </p:spTree>
  </p:cSld>
  <p:clrMapOvr>
    <a:masterClrMapping/>
  </p:clrMapOvr>
  <p:transition spd="med">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34</a:t>
            </a:fld>
            <a:endParaRPr lang="nl-NL"/>
          </a:p>
        </p:txBody>
      </p:sp>
      <p:pic>
        <p:nvPicPr>
          <p:cNvPr id="5" name="Afbeelding 4" descr="Scannen0021 [Desktop Resolutie].jpg"/>
          <p:cNvPicPr>
            <a:picLocks noChangeAspect="1"/>
          </p:cNvPicPr>
          <p:nvPr/>
        </p:nvPicPr>
        <p:blipFill>
          <a:blip r:embed="rId2"/>
          <a:stretch>
            <a:fillRect/>
          </a:stretch>
        </p:blipFill>
        <p:spPr>
          <a:xfrm>
            <a:off x="4572000" y="357166"/>
            <a:ext cx="4143404" cy="5805119"/>
          </a:xfrm>
          <a:prstGeom prst="rect">
            <a:avLst/>
          </a:prstGeom>
        </p:spPr>
      </p:pic>
      <p:sp>
        <p:nvSpPr>
          <p:cNvPr id="6" name="Tekstvak 5"/>
          <p:cNvSpPr txBox="1"/>
          <p:nvPr/>
        </p:nvSpPr>
        <p:spPr>
          <a:xfrm>
            <a:off x="928662" y="1142984"/>
            <a:ext cx="2928958" cy="1477328"/>
          </a:xfrm>
          <a:prstGeom prst="rect">
            <a:avLst/>
          </a:prstGeom>
          <a:noFill/>
        </p:spPr>
        <p:txBody>
          <a:bodyPr wrap="square" rtlCol="0">
            <a:spAutoFit/>
          </a:bodyPr>
          <a:lstStyle/>
          <a:p>
            <a:r>
              <a:rPr lang="nl-NL" dirty="0" smtClean="0"/>
              <a:t>Boek uitgegeven door Black </a:t>
            </a:r>
            <a:r>
              <a:rPr lang="nl-NL" dirty="0" err="1" smtClean="0"/>
              <a:t>Mountain</a:t>
            </a:r>
            <a:r>
              <a:rPr lang="nl-NL" dirty="0" smtClean="0"/>
              <a:t> College. Tekst geschreven door Bill Wilson (NY) waarin hij praat over zijn leven en ontmoetingen.</a:t>
            </a:r>
            <a:endParaRPr lang="nl-NL" dirty="0"/>
          </a:p>
        </p:txBody>
      </p:sp>
    </p:spTree>
  </p:cSld>
  <p:clrMapOvr>
    <a:masterClrMapping/>
  </p:clrMapOvr>
  <p:transition spd="med">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35</a:t>
            </a:fld>
            <a:endParaRPr lang="nl-NL"/>
          </a:p>
        </p:txBody>
      </p:sp>
      <p:pic>
        <p:nvPicPr>
          <p:cNvPr id="5" name="Afbeelding 4" descr="Scannen0020 [Desktop Resolutie].jpg"/>
          <p:cNvPicPr>
            <a:picLocks noChangeAspect="1"/>
          </p:cNvPicPr>
          <p:nvPr/>
        </p:nvPicPr>
        <p:blipFill>
          <a:blip r:embed="rId2"/>
          <a:stretch>
            <a:fillRect/>
          </a:stretch>
        </p:blipFill>
        <p:spPr>
          <a:xfrm>
            <a:off x="0" y="-214338"/>
            <a:ext cx="9144000" cy="11569714"/>
          </a:xfrm>
          <a:prstGeom prst="rect">
            <a:avLst/>
          </a:prstGeom>
        </p:spPr>
      </p:pic>
    </p:spTree>
  </p:cSld>
  <p:clrMapOvr>
    <a:masterClrMapping/>
  </p:clrMapOvr>
  <p:transition spd="med">
    <p:wipe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36</a:t>
            </a:fld>
            <a:endParaRPr lang="nl-NL"/>
          </a:p>
        </p:txBody>
      </p:sp>
      <p:pic>
        <p:nvPicPr>
          <p:cNvPr id="5" name="Afbeelding 4" descr="Scannen0019 [Desktop Resolutie].jpg"/>
          <p:cNvPicPr>
            <a:picLocks noChangeAspect="1"/>
          </p:cNvPicPr>
          <p:nvPr/>
        </p:nvPicPr>
        <p:blipFill>
          <a:blip r:embed="rId2"/>
          <a:stretch>
            <a:fillRect/>
          </a:stretch>
        </p:blipFill>
        <p:spPr>
          <a:xfrm>
            <a:off x="571472" y="571480"/>
            <a:ext cx="3929090" cy="5495231"/>
          </a:xfrm>
          <a:prstGeom prst="rect">
            <a:avLst/>
          </a:prstGeom>
        </p:spPr>
      </p:pic>
      <p:sp>
        <p:nvSpPr>
          <p:cNvPr id="6" name="Tekstvak 5"/>
          <p:cNvSpPr txBox="1"/>
          <p:nvPr/>
        </p:nvSpPr>
        <p:spPr>
          <a:xfrm>
            <a:off x="5214942" y="1214422"/>
            <a:ext cx="3000396" cy="1200329"/>
          </a:xfrm>
          <a:prstGeom prst="rect">
            <a:avLst/>
          </a:prstGeom>
          <a:noFill/>
        </p:spPr>
        <p:txBody>
          <a:bodyPr wrap="square" rtlCol="0">
            <a:spAutoFit/>
          </a:bodyPr>
          <a:lstStyle/>
          <a:p>
            <a:r>
              <a:rPr lang="nl-NL" dirty="0" err="1" smtClean="0"/>
              <a:t>Ray</a:t>
            </a:r>
            <a:r>
              <a:rPr lang="nl-NL" dirty="0" smtClean="0"/>
              <a:t> Johnson was in contact met vele kunstenaars die wel in de officiële kunstwereld bezig waren.</a:t>
            </a:r>
            <a:endParaRPr lang="nl-NL" dirty="0"/>
          </a:p>
        </p:txBody>
      </p:sp>
    </p:spTree>
  </p:cSld>
  <p:clrMapOvr>
    <a:masterClrMapping/>
  </p:clrMapOvr>
  <p:transition spd="med">
    <p:wipe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37</a:t>
            </a:fld>
            <a:endParaRPr lang="nl-NL"/>
          </a:p>
        </p:txBody>
      </p:sp>
      <p:pic>
        <p:nvPicPr>
          <p:cNvPr id="79874" name="Picture 2" descr="http://www.artpool.hu/Ray/images/ray11.jpg"/>
          <p:cNvPicPr>
            <a:picLocks noChangeAspect="1" noChangeArrowheads="1"/>
          </p:cNvPicPr>
          <p:nvPr/>
        </p:nvPicPr>
        <p:blipFill>
          <a:blip r:embed="rId2"/>
          <a:srcRect/>
          <a:stretch>
            <a:fillRect/>
          </a:stretch>
        </p:blipFill>
        <p:spPr bwMode="auto">
          <a:xfrm>
            <a:off x="4429124" y="428604"/>
            <a:ext cx="4194027" cy="5857916"/>
          </a:xfrm>
          <a:prstGeom prst="rect">
            <a:avLst/>
          </a:prstGeom>
          <a:noFill/>
        </p:spPr>
      </p:pic>
      <p:sp>
        <p:nvSpPr>
          <p:cNvPr id="6" name="Tekstvak 5"/>
          <p:cNvSpPr txBox="1"/>
          <p:nvPr/>
        </p:nvSpPr>
        <p:spPr>
          <a:xfrm>
            <a:off x="1000100" y="1357298"/>
            <a:ext cx="2500330" cy="923330"/>
          </a:xfrm>
          <a:prstGeom prst="rect">
            <a:avLst/>
          </a:prstGeom>
          <a:noFill/>
        </p:spPr>
        <p:txBody>
          <a:bodyPr wrap="square" rtlCol="0">
            <a:spAutoFit/>
          </a:bodyPr>
          <a:lstStyle/>
          <a:p>
            <a:r>
              <a:rPr lang="nl-NL" dirty="0" err="1" smtClean="0"/>
              <a:t>Death</a:t>
            </a:r>
            <a:r>
              <a:rPr lang="nl-NL" dirty="0" smtClean="0"/>
              <a:t> was </a:t>
            </a:r>
            <a:r>
              <a:rPr lang="nl-NL" dirty="0" err="1" smtClean="0"/>
              <a:t>always</a:t>
            </a:r>
            <a:r>
              <a:rPr lang="nl-NL" dirty="0" smtClean="0"/>
              <a:t> a concept </a:t>
            </a:r>
            <a:r>
              <a:rPr lang="nl-NL" dirty="0" err="1" smtClean="0"/>
              <a:t>Ray</a:t>
            </a:r>
            <a:r>
              <a:rPr lang="nl-NL" dirty="0" smtClean="0"/>
              <a:t> Johnson </a:t>
            </a:r>
            <a:r>
              <a:rPr lang="nl-NL" dirty="0" err="1" smtClean="0"/>
              <a:t>played</a:t>
            </a:r>
            <a:r>
              <a:rPr lang="nl-NL" dirty="0" smtClean="0"/>
              <a:t> </a:t>
            </a:r>
            <a:r>
              <a:rPr lang="nl-NL" dirty="0" err="1" smtClean="0"/>
              <a:t>with</a:t>
            </a:r>
            <a:r>
              <a:rPr lang="nl-NL" dirty="0" smtClean="0"/>
              <a:t>….</a:t>
            </a:r>
            <a:endParaRPr lang="nl-NL" dirty="0"/>
          </a:p>
        </p:txBody>
      </p:sp>
    </p:spTree>
  </p:cSld>
  <p:clrMapOvr>
    <a:masterClrMapping/>
  </p:clrMapOvr>
  <p:transition spd="med">
    <p:wipe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38</a:t>
            </a:fld>
            <a:endParaRPr lang="nl-NL"/>
          </a:p>
        </p:txBody>
      </p:sp>
      <p:pic>
        <p:nvPicPr>
          <p:cNvPr id="84994" name="Picture 2" descr="http://www.artpool.hu/Ray/images/letter5.jpg"/>
          <p:cNvPicPr>
            <a:picLocks noChangeAspect="1" noChangeArrowheads="1"/>
          </p:cNvPicPr>
          <p:nvPr/>
        </p:nvPicPr>
        <p:blipFill>
          <a:blip r:embed="rId2"/>
          <a:srcRect/>
          <a:stretch>
            <a:fillRect/>
          </a:stretch>
        </p:blipFill>
        <p:spPr bwMode="auto">
          <a:xfrm>
            <a:off x="500034" y="428604"/>
            <a:ext cx="4296320" cy="6000792"/>
          </a:xfrm>
          <a:prstGeom prst="rect">
            <a:avLst/>
          </a:prstGeom>
          <a:noFill/>
        </p:spPr>
      </p:pic>
      <p:sp>
        <p:nvSpPr>
          <p:cNvPr id="6" name="Tekstvak 5"/>
          <p:cNvSpPr txBox="1"/>
          <p:nvPr/>
        </p:nvSpPr>
        <p:spPr>
          <a:xfrm>
            <a:off x="5715008" y="1214422"/>
            <a:ext cx="2809552" cy="369332"/>
          </a:xfrm>
          <a:prstGeom prst="rect">
            <a:avLst/>
          </a:prstGeom>
          <a:noFill/>
        </p:spPr>
        <p:txBody>
          <a:bodyPr wrap="none" rtlCol="0">
            <a:spAutoFit/>
          </a:bodyPr>
          <a:lstStyle/>
          <a:p>
            <a:r>
              <a:rPr lang="nl-NL" dirty="0" smtClean="0"/>
              <a:t>The Bunny’s </a:t>
            </a:r>
            <a:r>
              <a:rPr lang="nl-NL" dirty="0" err="1" smtClean="0"/>
              <a:t>by</a:t>
            </a:r>
            <a:r>
              <a:rPr lang="nl-NL" dirty="0" smtClean="0"/>
              <a:t> </a:t>
            </a:r>
            <a:r>
              <a:rPr lang="nl-NL" dirty="0" err="1" smtClean="0"/>
              <a:t>Ray</a:t>
            </a:r>
            <a:r>
              <a:rPr lang="nl-NL" dirty="0" smtClean="0"/>
              <a:t> Johnson</a:t>
            </a:r>
            <a:endParaRPr lang="nl-NL" dirty="0"/>
          </a:p>
        </p:txBody>
      </p:sp>
    </p:spTree>
  </p:cSld>
  <p:clrMapOvr>
    <a:masterClrMapping/>
  </p:clrMapOvr>
  <p:transition spd="med">
    <p:wipe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39</a:t>
            </a:fld>
            <a:endParaRPr lang="nl-NL"/>
          </a:p>
        </p:txBody>
      </p:sp>
      <p:pic>
        <p:nvPicPr>
          <p:cNvPr id="86018" name="Picture 2" descr="http://www.artpool.hu/Ray/images/ray3.jpg"/>
          <p:cNvPicPr>
            <a:picLocks noChangeAspect="1" noChangeArrowheads="1"/>
          </p:cNvPicPr>
          <p:nvPr/>
        </p:nvPicPr>
        <p:blipFill>
          <a:blip r:embed="rId2"/>
          <a:srcRect/>
          <a:stretch>
            <a:fillRect/>
          </a:stretch>
        </p:blipFill>
        <p:spPr bwMode="auto">
          <a:xfrm>
            <a:off x="4572000" y="357166"/>
            <a:ext cx="4071966" cy="5961359"/>
          </a:xfrm>
          <a:prstGeom prst="rect">
            <a:avLst/>
          </a:prstGeom>
          <a:noFill/>
        </p:spPr>
      </p:pic>
      <p:sp>
        <p:nvSpPr>
          <p:cNvPr id="6" name="Tekstvak 5"/>
          <p:cNvSpPr txBox="1"/>
          <p:nvPr/>
        </p:nvSpPr>
        <p:spPr>
          <a:xfrm>
            <a:off x="1000101" y="1285860"/>
            <a:ext cx="2428892" cy="923330"/>
          </a:xfrm>
          <a:prstGeom prst="rect">
            <a:avLst/>
          </a:prstGeom>
          <a:noFill/>
        </p:spPr>
        <p:txBody>
          <a:bodyPr wrap="square" rtlCol="0">
            <a:spAutoFit/>
          </a:bodyPr>
          <a:lstStyle/>
          <a:p>
            <a:r>
              <a:rPr lang="nl-NL" dirty="0" err="1" smtClean="0"/>
              <a:t>Please</a:t>
            </a:r>
            <a:r>
              <a:rPr lang="nl-NL" dirty="0" smtClean="0"/>
              <a:t> ADD TO and RETURN to </a:t>
            </a:r>
            <a:r>
              <a:rPr lang="nl-NL" dirty="0" err="1" smtClean="0"/>
              <a:t>Ray</a:t>
            </a:r>
            <a:r>
              <a:rPr lang="nl-NL" dirty="0" smtClean="0"/>
              <a:t> Johnson - Concept</a:t>
            </a:r>
            <a:endParaRPr lang="nl-NL" dirty="0"/>
          </a:p>
        </p:txBody>
      </p:sp>
    </p:spTree>
  </p:cSld>
  <p:clrMapOvr>
    <a:masterClrMapping/>
  </p:clrMapOvr>
  <p:transition spd="med">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4</a:t>
            </a:fld>
            <a:endParaRPr lang="nl-NL"/>
          </a:p>
        </p:txBody>
      </p:sp>
      <p:sp>
        <p:nvSpPr>
          <p:cNvPr id="5" name="Rechthoek 4"/>
          <p:cNvSpPr/>
          <p:nvPr/>
        </p:nvSpPr>
        <p:spPr>
          <a:xfrm>
            <a:off x="1428728" y="1000108"/>
            <a:ext cx="126829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nl-NL"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Stijl</a:t>
            </a:r>
            <a:endParaRPr lang="nl-NL"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Rechthoek 5"/>
          <p:cNvSpPr/>
          <p:nvPr/>
        </p:nvSpPr>
        <p:spPr>
          <a:xfrm>
            <a:off x="428596" y="1714488"/>
            <a:ext cx="456785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nl-NL"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Kurt </a:t>
            </a:r>
            <a:r>
              <a:rPr lang="nl-NL" sz="5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Schwitters</a:t>
            </a:r>
            <a:endParaRPr lang="nl-NL"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Rechthoek 6"/>
          <p:cNvSpPr/>
          <p:nvPr/>
        </p:nvSpPr>
        <p:spPr>
          <a:xfrm>
            <a:off x="1714480" y="2428868"/>
            <a:ext cx="508004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nl-NL"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Marcel </a:t>
            </a:r>
            <a:r>
              <a:rPr lang="nl-NL" sz="5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Duchamp</a:t>
            </a:r>
            <a:endParaRPr lang="nl-NL"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Rechthoek 7"/>
          <p:cNvSpPr/>
          <p:nvPr/>
        </p:nvSpPr>
        <p:spPr>
          <a:xfrm>
            <a:off x="2643174" y="3929066"/>
            <a:ext cx="375327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nl-NL" sz="5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Ray</a:t>
            </a:r>
            <a:r>
              <a:rPr lang="nl-NL"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Johnson</a:t>
            </a:r>
            <a:endParaRPr lang="nl-NL"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Rechthoek 9"/>
          <p:cNvSpPr/>
          <p:nvPr/>
        </p:nvSpPr>
        <p:spPr>
          <a:xfrm>
            <a:off x="1000100" y="4786322"/>
            <a:ext cx="403892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nl-NL"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Robert </a:t>
            </a:r>
            <a:r>
              <a:rPr lang="nl-NL" sz="5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Filliou</a:t>
            </a:r>
            <a:endParaRPr lang="nl-NL"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Rechthoek 10"/>
          <p:cNvSpPr/>
          <p:nvPr/>
        </p:nvSpPr>
        <p:spPr>
          <a:xfrm>
            <a:off x="3214678" y="5572140"/>
            <a:ext cx="528138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nl-NL"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Fluxus &amp; Netwerk</a:t>
            </a:r>
            <a:endParaRPr lang="nl-NL"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Tekstvak 11"/>
          <p:cNvSpPr txBox="1"/>
          <p:nvPr/>
        </p:nvSpPr>
        <p:spPr>
          <a:xfrm>
            <a:off x="6643702" y="428604"/>
            <a:ext cx="1785950" cy="646331"/>
          </a:xfrm>
          <a:prstGeom prst="rect">
            <a:avLst/>
          </a:prstGeom>
          <a:noFill/>
        </p:spPr>
        <p:txBody>
          <a:bodyPr wrap="square" rtlCol="0">
            <a:spAutoFit/>
          </a:bodyPr>
          <a:lstStyle/>
          <a:p>
            <a:r>
              <a:rPr lang="nl-NL" dirty="0" err="1" smtClean="0"/>
              <a:t>History</a:t>
            </a:r>
            <a:r>
              <a:rPr lang="nl-NL" dirty="0" smtClean="0"/>
              <a:t> </a:t>
            </a:r>
            <a:r>
              <a:rPr lang="nl-NL" dirty="0" err="1" smtClean="0"/>
              <a:t>behind</a:t>
            </a:r>
            <a:r>
              <a:rPr lang="nl-NL" dirty="0" smtClean="0"/>
              <a:t> </a:t>
            </a:r>
            <a:r>
              <a:rPr lang="nl-NL" dirty="0" err="1" smtClean="0"/>
              <a:t>Mail-Art</a:t>
            </a:r>
            <a:endParaRPr lang="nl-NL" dirty="0"/>
          </a:p>
        </p:txBody>
      </p:sp>
      <p:cxnSp>
        <p:nvCxnSpPr>
          <p:cNvPr id="14" name="Rechte verbindingslijn met pijl 13"/>
          <p:cNvCxnSpPr>
            <a:stCxn id="8" idx="3"/>
            <a:endCxn id="18" idx="1"/>
          </p:cNvCxnSpPr>
          <p:nvPr/>
        </p:nvCxnSpPr>
        <p:spPr>
          <a:xfrm flipV="1">
            <a:off x="6396446" y="4185170"/>
            <a:ext cx="675884" cy="2055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p:cNvCxnSpPr>
            <a:stCxn id="10" idx="3"/>
            <a:endCxn id="19" idx="1"/>
          </p:cNvCxnSpPr>
          <p:nvPr/>
        </p:nvCxnSpPr>
        <p:spPr>
          <a:xfrm flipV="1">
            <a:off x="5039026" y="4899550"/>
            <a:ext cx="1747552" cy="3484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kstvak 17"/>
          <p:cNvSpPr txBox="1"/>
          <p:nvPr/>
        </p:nvSpPr>
        <p:spPr>
          <a:xfrm>
            <a:off x="7072330" y="4000504"/>
            <a:ext cx="1746184" cy="369332"/>
          </a:xfrm>
          <a:prstGeom prst="rect">
            <a:avLst/>
          </a:prstGeom>
          <a:noFill/>
        </p:spPr>
        <p:txBody>
          <a:bodyPr wrap="none" rtlCol="0">
            <a:spAutoFit/>
          </a:bodyPr>
          <a:lstStyle/>
          <a:p>
            <a:r>
              <a:rPr lang="nl-NL" dirty="0" err="1" smtClean="0"/>
              <a:t>CorresponDance</a:t>
            </a:r>
            <a:endParaRPr lang="nl-NL" dirty="0"/>
          </a:p>
        </p:txBody>
      </p:sp>
      <p:sp>
        <p:nvSpPr>
          <p:cNvPr id="19" name="Tekstvak 18"/>
          <p:cNvSpPr txBox="1"/>
          <p:nvPr/>
        </p:nvSpPr>
        <p:spPr>
          <a:xfrm>
            <a:off x="6786578" y="4714884"/>
            <a:ext cx="1711815" cy="369332"/>
          </a:xfrm>
          <a:prstGeom prst="rect">
            <a:avLst/>
          </a:prstGeom>
          <a:noFill/>
        </p:spPr>
        <p:txBody>
          <a:bodyPr wrap="none" rtlCol="0">
            <a:spAutoFit/>
          </a:bodyPr>
          <a:lstStyle/>
          <a:p>
            <a:r>
              <a:rPr lang="nl-NL" dirty="0" err="1" smtClean="0"/>
              <a:t>Eternal</a:t>
            </a:r>
            <a:r>
              <a:rPr lang="nl-NL" dirty="0" smtClean="0"/>
              <a:t> </a:t>
            </a:r>
            <a:r>
              <a:rPr lang="nl-NL" dirty="0" err="1" smtClean="0"/>
              <a:t>Network</a:t>
            </a:r>
            <a:endParaRPr lang="nl-NL" dirty="0"/>
          </a:p>
        </p:txBody>
      </p:sp>
      <p:sp>
        <p:nvSpPr>
          <p:cNvPr id="21" name="Rechthoek 20"/>
          <p:cNvSpPr/>
          <p:nvPr/>
        </p:nvSpPr>
        <p:spPr>
          <a:xfrm>
            <a:off x="1214414" y="3143248"/>
            <a:ext cx="3064237"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nl-NL"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John Cage</a:t>
            </a:r>
            <a:endParaRPr lang="nl-NL"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5" name="Rechthoek 24"/>
          <p:cNvSpPr/>
          <p:nvPr/>
        </p:nvSpPr>
        <p:spPr>
          <a:xfrm>
            <a:off x="642910" y="214290"/>
            <a:ext cx="173957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nl-NL" sz="5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DaDa</a:t>
            </a:r>
            <a:endParaRPr lang="nl-NL"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8" name="Tekstvak 27"/>
          <p:cNvSpPr txBox="1"/>
          <p:nvPr/>
        </p:nvSpPr>
        <p:spPr>
          <a:xfrm>
            <a:off x="5643570" y="3357562"/>
            <a:ext cx="2389950" cy="369332"/>
          </a:xfrm>
          <a:prstGeom prst="rect">
            <a:avLst/>
          </a:prstGeom>
          <a:noFill/>
        </p:spPr>
        <p:txBody>
          <a:bodyPr wrap="none" rtlCol="0">
            <a:spAutoFit/>
          </a:bodyPr>
          <a:lstStyle/>
          <a:p>
            <a:r>
              <a:rPr lang="nl-NL" dirty="0" smtClean="0"/>
              <a:t>Black </a:t>
            </a:r>
            <a:r>
              <a:rPr lang="nl-NL" dirty="0" err="1" smtClean="0"/>
              <a:t>Mountain</a:t>
            </a:r>
            <a:r>
              <a:rPr lang="nl-NL" dirty="0" smtClean="0"/>
              <a:t> College</a:t>
            </a:r>
            <a:endParaRPr lang="nl-NL" dirty="0"/>
          </a:p>
        </p:txBody>
      </p:sp>
      <p:cxnSp>
        <p:nvCxnSpPr>
          <p:cNvPr id="30" name="Rechte verbindingslijn met pijl 29"/>
          <p:cNvCxnSpPr>
            <a:stCxn id="21" idx="3"/>
            <a:endCxn id="28" idx="1"/>
          </p:cNvCxnSpPr>
          <p:nvPr/>
        </p:nvCxnSpPr>
        <p:spPr>
          <a:xfrm flipV="1">
            <a:off x="4278651" y="3542228"/>
            <a:ext cx="1364919" cy="626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wipe di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40</a:t>
            </a:fld>
            <a:endParaRPr lang="nl-NL"/>
          </a:p>
        </p:txBody>
      </p:sp>
      <p:pic>
        <p:nvPicPr>
          <p:cNvPr id="111618" name="Picture 2" descr="http://www.iuoma.org/Image11.gif"/>
          <p:cNvPicPr>
            <a:picLocks noChangeAspect="1" noChangeArrowheads="1"/>
          </p:cNvPicPr>
          <p:nvPr/>
        </p:nvPicPr>
        <p:blipFill>
          <a:blip r:embed="rId2"/>
          <a:srcRect/>
          <a:stretch>
            <a:fillRect/>
          </a:stretch>
        </p:blipFill>
        <p:spPr bwMode="auto">
          <a:xfrm>
            <a:off x="0" y="285728"/>
            <a:ext cx="8894200" cy="5929354"/>
          </a:xfrm>
          <a:prstGeom prst="rect">
            <a:avLst/>
          </a:prstGeom>
          <a:noFill/>
        </p:spPr>
      </p:pic>
    </p:spTree>
  </p:cSld>
  <p:clrMapOvr>
    <a:masterClrMapping/>
  </p:clrMapOvr>
  <p:transition spd="med">
    <p:wipe dir="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41</a:t>
            </a:fld>
            <a:endParaRPr lang="nl-NL"/>
          </a:p>
        </p:txBody>
      </p:sp>
      <p:pic>
        <p:nvPicPr>
          <p:cNvPr id="5" name="Afbeelding 4" descr="Scannen0007 [Desktop Resolutie].jpg"/>
          <p:cNvPicPr>
            <a:picLocks noChangeAspect="1"/>
          </p:cNvPicPr>
          <p:nvPr/>
        </p:nvPicPr>
        <p:blipFill>
          <a:blip r:embed="rId2"/>
          <a:stretch>
            <a:fillRect/>
          </a:stretch>
        </p:blipFill>
        <p:spPr>
          <a:xfrm rot="10800000">
            <a:off x="428596" y="3143248"/>
            <a:ext cx="3657600" cy="2656332"/>
          </a:xfrm>
          <a:prstGeom prst="rect">
            <a:avLst/>
          </a:prstGeom>
        </p:spPr>
      </p:pic>
      <p:pic>
        <p:nvPicPr>
          <p:cNvPr id="6" name="Afbeelding 5" descr="Scannen0008 [Desktop Resolutie].jpg"/>
          <p:cNvPicPr>
            <a:picLocks noChangeAspect="1"/>
          </p:cNvPicPr>
          <p:nvPr/>
        </p:nvPicPr>
        <p:blipFill>
          <a:blip r:embed="rId3"/>
          <a:stretch>
            <a:fillRect/>
          </a:stretch>
        </p:blipFill>
        <p:spPr>
          <a:xfrm>
            <a:off x="4134684" y="285728"/>
            <a:ext cx="4652158" cy="5643602"/>
          </a:xfrm>
          <a:prstGeom prst="rect">
            <a:avLst/>
          </a:prstGeom>
        </p:spPr>
      </p:pic>
    </p:spTree>
  </p:cSld>
  <p:clrMapOvr>
    <a:masterClrMapping/>
  </p:clrMapOvr>
  <p:transition spd="med">
    <p:wipe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42</a:t>
            </a:fld>
            <a:endParaRPr lang="nl-NL"/>
          </a:p>
        </p:txBody>
      </p:sp>
      <p:pic>
        <p:nvPicPr>
          <p:cNvPr id="5" name="Afbeelding 4" descr="Scannen0006 [Desktop Resolutie].jpg"/>
          <p:cNvPicPr>
            <a:picLocks noChangeAspect="1"/>
          </p:cNvPicPr>
          <p:nvPr/>
        </p:nvPicPr>
        <p:blipFill>
          <a:blip r:embed="rId2"/>
          <a:stretch>
            <a:fillRect/>
          </a:stretch>
        </p:blipFill>
        <p:spPr>
          <a:xfrm>
            <a:off x="1428728" y="214291"/>
            <a:ext cx="6143668" cy="6143668"/>
          </a:xfrm>
          <a:prstGeom prst="rect">
            <a:avLst/>
          </a:prstGeom>
        </p:spPr>
      </p:pic>
    </p:spTree>
  </p:cSld>
  <p:clrMapOvr>
    <a:masterClrMapping/>
  </p:clrMapOvr>
  <p:transition spd="med">
    <p:wipe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43</a:t>
            </a:fld>
            <a:endParaRPr lang="nl-NL"/>
          </a:p>
        </p:txBody>
      </p:sp>
      <p:pic>
        <p:nvPicPr>
          <p:cNvPr id="5" name="Afbeelding 4" descr="Scannen0011 [Desktop Resolutie].jpg"/>
          <p:cNvPicPr>
            <a:picLocks noChangeAspect="1"/>
          </p:cNvPicPr>
          <p:nvPr/>
        </p:nvPicPr>
        <p:blipFill>
          <a:blip r:embed="rId2"/>
          <a:stretch>
            <a:fillRect/>
          </a:stretch>
        </p:blipFill>
        <p:spPr>
          <a:xfrm>
            <a:off x="500034" y="571480"/>
            <a:ext cx="4091388" cy="5732242"/>
          </a:xfrm>
          <a:prstGeom prst="rect">
            <a:avLst/>
          </a:prstGeom>
        </p:spPr>
      </p:pic>
      <p:sp>
        <p:nvSpPr>
          <p:cNvPr id="6" name="Tekstvak 5"/>
          <p:cNvSpPr txBox="1"/>
          <p:nvPr/>
        </p:nvSpPr>
        <p:spPr>
          <a:xfrm>
            <a:off x="5500694" y="1142984"/>
            <a:ext cx="2571768" cy="923330"/>
          </a:xfrm>
          <a:prstGeom prst="rect">
            <a:avLst/>
          </a:prstGeom>
          <a:noFill/>
        </p:spPr>
        <p:txBody>
          <a:bodyPr wrap="square" rtlCol="0">
            <a:spAutoFit/>
          </a:bodyPr>
          <a:lstStyle/>
          <a:p>
            <a:r>
              <a:rPr lang="nl-NL" dirty="0" smtClean="0"/>
              <a:t>The FAX as </a:t>
            </a:r>
            <a:r>
              <a:rPr lang="nl-NL" dirty="0" err="1" smtClean="0"/>
              <a:t>communication-medium</a:t>
            </a:r>
            <a:r>
              <a:rPr lang="nl-NL" dirty="0" smtClean="0"/>
              <a:t> </a:t>
            </a:r>
            <a:r>
              <a:rPr lang="nl-NL" dirty="0" err="1" smtClean="0"/>
              <a:t>for</a:t>
            </a:r>
            <a:r>
              <a:rPr lang="nl-NL" dirty="0" smtClean="0"/>
              <a:t> a  </a:t>
            </a:r>
            <a:r>
              <a:rPr lang="nl-NL" dirty="0" err="1" smtClean="0"/>
              <a:t>mail-art</a:t>
            </a:r>
            <a:r>
              <a:rPr lang="nl-NL" dirty="0" smtClean="0"/>
              <a:t> project</a:t>
            </a:r>
            <a:endParaRPr lang="nl-NL" dirty="0"/>
          </a:p>
        </p:txBody>
      </p:sp>
    </p:spTree>
  </p:cSld>
  <p:clrMapOvr>
    <a:masterClrMapping/>
  </p:clrMapOvr>
  <p:transition spd="med">
    <p:wipe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44</a:t>
            </a:fld>
            <a:endParaRPr lang="nl-NL"/>
          </a:p>
        </p:txBody>
      </p:sp>
      <p:pic>
        <p:nvPicPr>
          <p:cNvPr id="5" name="Afbeelding 4" descr="Scannen0002 [Desktop Resolutie].jpg"/>
          <p:cNvPicPr>
            <a:picLocks noChangeAspect="1"/>
          </p:cNvPicPr>
          <p:nvPr/>
        </p:nvPicPr>
        <p:blipFill>
          <a:blip r:embed="rId2"/>
          <a:stretch>
            <a:fillRect/>
          </a:stretch>
        </p:blipFill>
        <p:spPr>
          <a:xfrm>
            <a:off x="4429124" y="428604"/>
            <a:ext cx="4157691" cy="5715040"/>
          </a:xfrm>
          <a:prstGeom prst="rect">
            <a:avLst/>
          </a:prstGeom>
        </p:spPr>
      </p:pic>
      <p:sp>
        <p:nvSpPr>
          <p:cNvPr id="6" name="Tekstvak 5"/>
          <p:cNvSpPr txBox="1"/>
          <p:nvPr/>
        </p:nvSpPr>
        <p:spPr>
          <a:xfrm>
            <a:off x="500034" y="1643050"/>
            <a:ext cx="2928958" cy="646331"/>
          </a:xfrm>
          <a:prstGeom prst="rect">
            <a:avLst/>
          </a:prstGeom>
          <a:noFill/>
        </p:spPr>
        <p:txBody>
          <a:bodyPr wrap="square" rtlCol="0">
            <a:spAutoFit/>
          </a:bodyPr>
          <a:lstStyle/>
          <a:p>
            <a:r>
              <a:rPr lang="nl-NL" dirty="0" smtClean="0"/>
              <a:t>The ‘</a:t>
            </a:r>
            <a:r>
              <a:rPr lang="nl-NL" dirty="0" err="1" smtClean="0"/>
              <a:t>Artistamp</a:t>
            </a:r>
            <a:r>
              <a:rPr lang="nl-NL" dirty="0" smtClean="0"/>
              <a:t>’ as medium in </a:t>
            </a:r>
            <a:r>
              <a:rPr lang="nl-NL" dirty="0" err="1" smtClean="0"/>
              <a:t>for</a:t>
            </a:r>
            <a:r>
              <a:rPr lang="nl-NL" dirty="0" smtClean="0"/>
              <a:t> a </a:t>
            </a:r>
            <a:r>
              <a:rPr lang="nl-NL" dirty="0" err="1" smtClean="0"/>
              <a:t>mail-art</a:t>
            </a:r>
            <a:r>
              <a:rPr lang="nl-NL" dirty="0" smtClean="0"/>
              <a:t> project</a:t>
            </a:r>
            <a:endParaRPr lang="nl-NL" dirty="0"/>
          </a:p>
        </p:txBody>
      </p:sp>
    </p:spTree>
  </p:cSld>
  <p:clrMapOvr>
    <a:masterClrMapping/>
  </p:clrMapOvr>
  <p:transition spd="med">
    <p:wipe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45</a:t>
            </a:fld>
            <a:endParaRPr lang="nl-NL"/>
          </a:p>
        </p:txBody>
      </p:sp>
      <p:pic>
        <p:nvPicPr>
          <p:cNvPr id="5" name="Afbeelding 4" descr="Scannen0012 [Desktop Resolutie].jpg"/>
          <p:cNvPicPr>
            <a:picLocks noChangeAspect="1"/>
          </p:cNvPicPr>
          <p:nvPr/>
        </p:nvPicPr>
        <p:blipFill>
          <a:blip r:embed="rId2"/>
          <a:stretch>
            <a:fillRect/>
          </a:stretch>
        </p:blipFill>
        <p:spPr>
          <a:xfrm>
            <a:off x="571472" y="571480"/>
            <a:ext cx="3863358" cy="5470241"/>
          </a:xfrm>
          <a:prstGeom prst="rect">
            <a:avLst/>
          </a:prstGeom>
        </p:spPr>
      </p:pic>
      <p:sp>
        <p:nvSpPr>
          <p:cNvPr id="6" name="Tekstvak 5"/>
          <p:cNvSpPr txBox="1"/>
          <p:nvPr/>
        </p:nvSpPr>
        <p:spPr>
          <a:xfrm>
            <a:off x="4857752" y="1142984"/>
            <a:ext cx="2928958" cy="1200329"/>
          </a:xfrm>
          <a:prstGeom prst="rect">
            <a:avLst/>
          </a:prstGeom>
          <a:noFill/>
        </p:spPr>
        <p:txBody>
          <a:bodyPr wrap="square" rtlCol="0">
            <a:spAutoFit/>
          </a:bodyPr>
          <a:lstStyle/>
          <a:p>
            <a:r>
              <a:rPr lang="nl-NL" dirty="0" smtClean="0"/>
              <a:t>Er zijn over de jaren vele Nederlanders actief geweest in Nederland. Soms ook in Rotterdam….</a:t>
            </a:r>
            <a:endParaRPr lang="nl-NL" dirty="0"/>
          </a:p>
        </p:txBody>
      </p:sp>
    </p:spTree>
  </p:cSld>
  <p:clrMapOvr>
    <a:masterClrMapping/>
  </p:clrMapOvr>
  <p:transition spd="med">
    <p:wipe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46</a:t>
            </a:fld>
            <a:endParaRPr lang="nl-NL"/>
          </a:p>
        </p:txBody>
      </p:sp>
      <p:pic>
        <p:nvPicPr>
          <p:cNvPr id="5" name="Afbeelding 4" descr="Scannen0015 [Desktop Resolutie].jpg"/>
          <p:cNvPicPr>
            <a:picLocks noChangeAspect="1"/>
          </p:cNvPicPr>
          <p:nvPr/>
        </p:nvPicPr>
        <p:blipFill>
          <a:blip r:embed="rId3"/>
          <a:stretch>
            <a:fillRect/>
          </a:stretch>
        </p:blipFill>
        <p:spPr>
          <a:xfrm>
            <a:off x="4429124" y="571480"/>
            <a:ext cx="3908506" cy="5075982"/>
          </a:xfrm>
          <a:prstGeom prst="rect">
            <a:avLst/>
          </a:prstGeom>
        </p:spPr>
      </p:pic>
      <p:sp>
        <p:nvSpPr>
          <p:cNvPr id="6" name="Tekstvak 5"/>
          <p:cNvSpPr txBox="1"/>
          <p:nvPr/>
        </p:nvSpPr>
        <p:spPr>
          <a:xfrm>
            <a:off x="642911" y="1142984"/>
            <a:ext cx="2428891" cy="646331"/>
          </a:xfrm>
          <a:prstGeom prst="rect">
            <a:avLst/>
          </a:prstGeom>
          <a:noFill/>
        </p:spPr>
        <p:txBody>
          <a:bodyPr wrap="square" rtlCol="0">
            <a:spAutoFit/>
          </a:bodyPr>
          <a:lstStyle/>
          <a:p>
            <a:r>
              <a:rPr lang="nl-NL" dirty="0" err="1" smtClean="0"/>
              <a:t>Book</a:t>
            </a:r>
            <a:r>
              <a:rPr lang="nl-NL" dirty="0" smtClean="0"/>
              <a:t> </a:t>
            </a:r>
            <a:r>
              <a:rPr lang="nl-NL" dirty="0" err="1" smtClean="0"/>
              <a:t>by</a:t>
            </a:r>
            <a:r>
              <a:rPr lang="nl-NL" dirty="0" smtClean="0"/>
              <a:t> Chuck </a:t>
            </a:r>
            <a:r>
              <a:rPr lang="nl-NL" dirty="0" err="1" smtClean="0"/>
              <a:t>Welch</a:t>
            </a:r>
            <a:r>
              <a:rPr lang="nl-NL" dirty="0" smtClean="0"/>
              <a:t> (</a:t>
            </a:r>
            <a:r>
              <a:rPr lang="nl-NL" dirty="0" err="1" smtClean="0"/>
              <a:t>CrackerJack</a:t>
            </a:r>
            <a:r>
              <a:rPr lang="nl-NL" dirty="0" smtClean="0"/>
              <a:t> </a:t>
            </a:r>
            <a:r>
              <a:rPr lang="nl-NL" dirty="0" err="1" smtClean="0"/>
              <a:t>Kid</a:t>
            </a:r>
            <a:r>
              <a:rPr lang="nl-NL" dirty="0" smtClean="0"/>
              <a:t>) - USA</a:t>
            </a:r>
            <a:endParaRPr lang="nl-NL" dirty="0"/>
          </a:p>
        </p:txBody>
      </p:sp>
    </p:spTree>
  </p:cSld>
  <p:clrMapOvr>
    <a:masterClrMapping/>
  </p:clrMapOvr>
  <p:transition spd="med">
    <p:wipe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47</a:t>
            </a:fld>
            <a:endParaRPr lang="nl-NL"/>
          </a:p>
        </p:txBody>
      </p:sp>
      <p:pic>
        <p:nvPicPr>
          <p:cNvPr id="5" name="Afbeelding 4" descr="Scannen0017 [Desktop Resolutie].jpg"/>
          <p:cNvPicPr>
            <a:picLocks noChangeAspect="1"/>
          </p:cNvPicPr>
          <p:nvPr/>
        </p:nvPicPr>
        <p:blipFill>
          <a:blip r:embed="rId2"/>
          <a:stretch>
            <a:fillRect/>
          </a:stretch>
        </p:blipFill>
        <p:spPr>
          <a:xfrm>
            <a:off x="4171749" y="428604"/>
            <a:ext cx="4283601" cy="5572164"/>
          </a:xfrm>
          <a:prstGeom prst="rect">
            <a:avLst/>
          </a:prstGeom>
        </p:spPr>
      </p:pic>
      <p:sp>
        <p:nvSpPr>
          <p:cNvPr id="6" name="Tekstvak 5"/>
          <p:cNvSpPr txBox="1"/>
          <p:nvPr/>
        </p:nvSpPr>
        <p:spPr>
          <a:xfrm>
            <a:off x="500035" y="1071546"/>
            <a:ext cx="2928958" cy="1200329"/>
          </a:xfrm>
          <a:prstGeom prst="rect">
            <a:avLst/>
          </a:prstGeom>
          <a:noFill/>
        </p:spPr>
        <p:txBody>
          <a:bodyPr wrap="square" rtlCol="0">
            <a:spAutoFit/>
          </a:bodyPr>
          <a:lstStyle/>
          <a:p>
            <a:r>
              <a:rPr lang="nl-NL" dirty="0" smtClean="0"/>
              <a:t>Een onderzoek naar de rol van </a:t>
            </a:r>
            <a:r>
              <a:rPr lang="nl-NL" dirty="0" err="1" smtClean="0"/>
              <a:t>Mail-Art</a:t>
            </a:r>
            <a:r>
              <a:rPr lang="nl-NL" dirty="0" smtClean="0"/>
              <a:t> voor </a:t>
            </a:r>
            <a:r>
              <a:rPr lang="nl-NL" dirty="0" err="1" smtClean="0"/>
              <a:t>Oost-Europa</a:t>
            </a:r>
            <a:r>
              <a:rPr lang="nl-NL" dirty="0" smtClean="0"/>
              <a:t> na de val van de muur in Berlijn.</a:t>
            </a:r>
            <a:endParaRPr lang="nl-NL" dirty="0"/>
          </a:p>
        </p:txBody>
      </p:sp>
    </p:spTree>
  </p:cSld>
  <p:clrMapOvr>
    <a:masterClrMapping/>
  </p:clrMapOvr>
  <p:transition spd="med">
    <p:wipe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1985_The_scroll_unrolls_David_Cole_small.jpg"/>
          <p:cNvPicPr>
            <a:picLocks noChangeAspect="1"/>
          </p:cNvPicPr>
          <p:nvPr/>
        </p:nvPicPr>
        <p:blipFill>
          <a:blip r:embed="rId2"/>
          <a:stretch>
            <a:fillRect/>
          </a:stretch>
        </p:blipFill>
        <p:spPr>
          <a:xfrm>
            <a:off x="285721" y="285728"/>
            <a:ext cx="4120518" cy="5929354"/>
          </a:xfrm>
          <a:prstGeom prst="rect">
            <a:avLst/>
          </a:prstGeom>
        </p:spPr>
      </p:pic>
      <p:sp>
        <p:nvSpPr>
          <p:cNvPr id="4" name="Tekstvak 3"/>
          <p:cNvSpPr txBox="1"/>
          <p:nvPr/>
        </p:nvSpPr>
        <p:spPr>
          <a:xfrm>
            <a:off x="5429256" y="1214422"/>
            <a:ext cx="2643206" cy="923330"/>
          </a:xfrm>
          <a:prstGeom prst="rect">
            <a:avLst/>
          </a:prstGeom>
          <a:noFill/>
        </p:spPr>
        <p:txBody>
          <a:bodyPr wrap="square" rtlCol="0">
            <a:spAutoFit/>
          </a:bodyPr>
          <a:lstStyle/>
          <a:p>
            <a:r>
              <a:rPr lang="nl-NL" dirty="0" smtClean="0"/>
              <a:t>Een eerste project in Israel, uitgevoerd door David </a:t>
            </a:r>
            <a:r>
              <a:rPr lang="nl-NL" dirty="0" err="1" smtClean="0"/>
              <a:t>Cole</a:t>
            </a:r>
            <a:r>
              <a:rPr lang="nl-NL" dirty="0" smtClean="0"/>
              <a:t> (USA)</a:t>
            </a:r>
            <a:endParaRPr lang="nl-NL" dirty="0"/>
          </a:p>
        </p:txBody>
      </p:sp>
      <p:sp>
        <p:nvSpPr>
          <p:cNvPr id="5" name="Tijdelijke aanduiding voor datum 4"/>
          <p:cNvSpPr>
            <a:spLocks noGrp="1"/>
          </p:cNvSpPr>
          <p:nvPr>
            <p:ph type="dt" sz="half" idx="10"/>
          </p:nvPr>
        </p:nvSpPr>
        <p:spPr/>
        <p:txBody>
          <a:bodyPr/>
          <a:lstStyle/>
          <a:p>
            <a:fld id="{32234584-E008-47CF-A3FB-9513CB3EE162}" type="datetime1">
              <a:rPr lang="nl-NL" smtClean="0"/>
              <a:pPr/>
              <a:t>24-12-2008</a:t>
            </a:fld>
            <a:endParaRPr lang="nl-NL"/>
          </a:p>
        </p:txBody>
      </p:sp>
      <p:sp>
        <p:nvSpPr>
          <p:cNvPr id="6" name="Tijdelijke aanduiding voor dianummer 5"/>
          <p:cNvSpPr>
            <a:spLocks noGrp="1"/>
          </p:cNvSpPr>
          <p:nvPr>
            <p:ph type="sldNum" sz="quarter" idx="12"/>
          </p:nvPr>
        </p:nvSpPr>
        <p:spPr/>
        <p:txBody>
          <a:bodyPr/>
          <a:lstStyle/>
          <a:p>
            <a:fld id="{8DD9E7B2-9427-4F66-A405-3400DF7AB87C}" type="slidenum">
              <a:rPr lang="nl-NL" smtClean="0"/>
              <a:pPr/>
              <a:t>48</a:t>
            </a:fld>
            <a:endParaRPr lang="nl-NL"/>
          </a:p>
        </p:txBody>
      </p:sp>
      <p:sp>
        <p:nvSpPr>
          <p:cNvPr id="7" name="Tijdelijke aanduiding voor voettekst 6"/>
          <p:cNvSpPr>
            <a:spLocks noGrp="1"/>
          </p:cNvSpPr>
          <p:nvPr>
            <p:ph type="ftr" sz="quarter" idx="11"/>
          </p:nvPr>
        </p:nvSpPr>
        <p:spPr/>
        <p:txBody>
          <a:bodyPr/>
          <a:lstStyle/>
          <a:p>
            <a:r>
              <a:rPr lang="nl-NL" smtClean="0"/>
              <a:t>Mail-Art  -  Ruud Janssen</a:t>
            </a:r>
            <a:endParaRPr lang="nl-NL"/>
          </a:p>
        </p:txBody>
      </p:sp>
    </p:spTree>
  </p:cSld>
  <p:clrMapOvr>
    <a:masterClrMapping/>
  </p:clrMapOvr>
  <p:transition spd="med">
    <p:wipe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49</a:t>
            </a:fld>
            <a:endParaRPr lang="nl-NL"/>
          </a:p>
        </p:txBody>
      </p:sp>
      <p:pic>
        <p:nvPicPr>
          <p:cNvPr id="31746" name="Picture 2" descr="D:\Mijn Scans\Scans_BLOGSPOT_IUOMA\Published_2004\Robin_Croziers_Archive_96_by_Stangroom_small.jpg"/>
          <p:cNvPicPr>
            <a:picLocks noChangeAspect="1" noChangeArrowheads="1"/>
          </p:cNvPicPr>
          <p:nvPr/>
        </p:nvPicPr>
        <p:blipFill>
          <a:blip r:embed="rId2"/>
          <a:srcRect/>
          <a:stretch>
            <a:fillRect/>
          </a:stretch>
        </p:blipFill>
        <p:spPr bwMode="auto">
          <a:xfrm>
            <a:off x="710884" y="642917"/>
            <a:ext cx="5932818" cy="4280969"/>
          </a:xfrm>
          <a:prstGeom prst="rect">
            <a:avLst/>
          </a:prstGeom>
          <a:noFill/>
        </p:spPr>
      </p:pic>
      <p:sp>
        <p:nvSpPr>
          <p:cNvPr id="7" name="Tekstvak 6"/>
          <p:cNvSpPr txBox="1"/>
          <p:nvPr/>
        </p:nvSpPr>
        <p:spPr>
          <a:xfrm>
            <a:off x="3929058" y="5572140"/>
            <a:ext cx="4429156" cy="369332"/>
          </a:xfrm>
          <a:prstGeom prst="rect">
            <a:avLst/>
          </a:prstGeom>
          <a:noFill/>
        </p:spPr>
        <p:txBody>
          <a:bodyPr wrap="square" rtlCol="0">
            <a:spAutoFit/>
          </a:bodyPr>
          <a:lstStyle/>
          <a:p>
            <a:r>
              <a:rPr lang="nl-NL" dirty="0" err="1" smtClean="0"/>
              <a:t>Mail-Art</a:t>
            </a:r>
            <a:r>
              <a:rPr lang="nl-NL" dirty="0" smtClean="0"/>
              <a:t> </a:t>
            </a:r>
            <a:r>
              <a:rPr lang="nl-NL" dirty="0" err="1" smtClean="0"/>
              <a:t>Archive</a:t>
            </a:r>
            <a:r>
              <a:rPr lang="nl-NL" dirty="0" smtClean="0"/>
              <a:t> of Robin </a:t>
            </a:r>
            <a:r>
              <a:rPr lang="nl-NL" dirty="0" err="1" smtClean="0"/>
              <a:t>Crozier</a:t>
            </a:r>
            <a:r>
              <a:rPr lang="nl-NL" dirty="0" smtClean="0"/>
              <a:t> (UK)</a:t>
            </a:r>
            <a:endParaRPr lang="nl-NL" dirty="0"/>
          </a:p>
        </p:txBody>
      </p:sp>
    </p:spTree>
  </p:cSld>
  <p:clrMapOvr>
    <a:masterClrMapping/>
  </p:clrMapOvr>
  <p:transition spd="med">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5</a:t>
            </a:fld>
            <a:endParaRPr lang="nl-NL"/>
          </a:p>
        </p:txBody>
      </p:sp>
      <p:pic>
        <p:nvPicPr>
          <p:cNvPr id="83970" name="Picture 2" descr="http://www.johnelkington.com/weblog/Paris%20Dada.jpg"/>
          <p:cNvPicPr>
            <a:picLocks noChangeAspect="1" noChangeArrowheads="1"/>
          </p:cNvPicPr>
          <p:nvPr/>
        </p:nvPicPr>
        <p:blipFill>
          <a:blip r:embed="rId2"/>
          <a:srcRect/>
          <a:stretch>
            <a:fillRect/>
          </a:stretch>
        </p:blipFill>
        <p:spPr bwMode="auto">
          <a:xfrm>
            <a:off x="357158" y="285728"/>
            <a:ext cx="8429684" cy="6000792"/>
          </a:xfrm>
          <a:prstGeom prst="rect">
            <a:avLst/>
          </a:prstGeom>
          <a:noFill/>
        </p:spPr>
      </p:pic>
    </p:spTree>
  </p:cSld>
  <p:clrMapOvr>
    <a:masterClrMapping/>
  </p:clrMapOvr>
  <p:transition spd="med">
    <p:wipe dir="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50</a:t>
            </a:fld>
            <a:endParaRPr lang="nl-NL"/>
          </a:p>
        </p:txBody>
      </p:sp>
      <p:pic>
        <p:nvPicPr>
          <p:cNvPr id="32770" name="Picture 2" descr="D:\Mijn Scans\Scans_BLOGSPOT_IUOMA\Published_2005\1985_RR_card_small.jpg"/>
          <p:cNvPicPr>
            <a:picLocks noChangeAspect="1" noChangeArrowheads="1"/>
          </p:cNvPicPr>
          <p:nvPr/>
        </p:nvPicPr>
        <p:blipFill>
          <a:blip r:embed="rId2"/>
          <a:srcRect/>
          <a:stretch>
            <a:fillRect/>
          </a:stretch>
        </p:blipFill>
        <p:spPr bwMode="auto">
          <a:xfrm>
            <a:off x="436389" y="571480"/>
            <a:ext cx="7207445" cy="4980018"/>
          </a:xfrm>
          <a:prstGeom prst="rect">
            <a:avLst/>
          </a:prstGeom>
          <a:noFill/>
        </p:spPr>
      </p:pic>
      <p:sp>
        <p:nvSpPr>
          <p:cNvPr id="6" name="Tekstvak 5"/>
          <p:cNvSpPr txBox="1"/>
          <p:nvPr/>
        </p:nvSpPr>
        <p:spPr>
          <a:xfrm>
            <a:off x="5000628" y="5643578"/>
            <a:ext cx="3429024" cy="646331"/>
          </a:xfrm>
          <a:prstGeom prst="rect">
            <a:avLst/>
          </a:prstGeom>
          <a:noFill/>
        </p:spPr>
        <p:txBody>
          <a:bodyPr wrap="square" rtlCol="0">
            <a:spAutoFit/>
          </a:bodyPr>
          <a:lstStyle/>
          <a:p>
            <a:r>
              <a:rPr lang="nl-NL" dirty="0" smtClean="0"/>
              <a:t>Card </a:t>
            </a:r>
            <a:r>
              <a:rPr lang="nl-NL" dirty="0" err="1" smtClean="0"/>
              <a:t>by</a:t>
            </a:r>
            <a:r>
              <a:rPr lang="nl-NL" dirty="0" smtClean="0"/>
              <a:t> Robert </a:t>
            </a:r>
            <a:r>
              <a:rPr lang="nl-NL" dirty="0" err="1" smtClean="0"/>
              <a:t>Rehfeldt</a:t>
            </a:r>
            <a:r>
              <a:rPr lang="nl-NL" dirty="0" smtClean="0"/>
              <a:t> </a:t>
            </a:r>
          </a:p>
          <a:p>
            <a:r>
              <a:rPr lang="nl-NL" dirty="0" smtClean="0"/>
              <a:t>(</a:t>
            </a:r>
            <a:r>
              <a:rPr lang="nl-NL" dirty="0" err="1" smtClean="0"/>
              <a:t>East-Germany</a:t>
            </a:r>
            <a:r>
              <a:rPr lang="nl-NL" dirty="0" smtClean="0"/>
              <a:t>)</a:t>
            </a:r>
            <a:endParaRPr lang="nl-NL" dirty="0"/>
          </a:p>
        </p:txBody>
      </p:sp>
    </p:spTree>
  </p:cSld>
  <p:clrMapOvr>
    <a:masterClrMapping/>
  </p:clrMapOvr>
  <p:transition spd="med">
    <p:wipe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51</a:t>
            </a:fld>
            <a:endParaRPr lang="nl-NL"/>
          </a:p>
        </p:txBody>
      </p:sp>
      <p:pic>
        <p:nvPicPr>
          <p:cNvPr id="5" name="Afbeelding 4" descr="dick higgins_small.jpg"/>
          <p:cNvPicPr>
            <a:picLocks noChangeAspect="1"/>
          </p:cNvPicPr>
          <p:nvPr/>
        </p:nvPicPr>
        <p:blipFill>
          <a:blip r:embed="rId2"/>
          <a:stretch>
            <a:fillRect/>
          </a:stretch>
        </p:blipFill>
        <p:spPr>
          <a:xfrm>
            <a:off x="357158" y="357165"/>
            <a:ext cx="4000528" cy="5641149"/>
          </a:xfrm>
          <a:prstGeom prst="rect">
            <a:avLst/>
          </a:prstGeom>
        </p:spPr>
      </p:pic>
      <p:sp>
        <p:nvSpPr>
          <p:cNvPr id="6" name="Tekstvak 5"/>
          <p:cNvSpPr txBox="1"/>
          <p:nvPr/>
        </p:nvSpPr>
        <p:spPr>
          <a:xfrm>
            <a:off x="5286380" y="1000108"/>
            <a:ext cx="2857520" cy="646331"/>
          </a:xfrm>
          <a:prstGeom prst="rect">
            <a:avLst/>
          </a:prstGeom>
          <a:noFill/>
        </p:spPr>
        <p:txBody>
          <a:bodyPr wrap="square" rtlCol="0">
            <a:spAutoFit/>
          </a:bodyPr>
          <a:lstStyle/>
          <a:p>
            <a:r>
              <a:rPr lang="nl-NL" dirty="0" smtClean="0"/>
              <a:t>Fluxus  en </a:t>
            </a:r>
            <a:r>
              <a:rPr lang="nl-NL" dirty="0" err="1" smtClean="0"/>
              <a:t>Mail-Art</a:t>
            </a:r>
            <a:r>
              <a:rPr lang="nl-NL" dirty="0" smtClean="0"/>
              <a:t> (interview). </a:t>
            </a:r>
            <a:endParaRPr lang="nl-NL" dirty="0"/>
          </a:p>
        </p:txBody>
      </p:sp>
    </p:spTree>
  </p:cSld>
  <p:clrMapOvr>
    <a:masterClrMapping/>
  </p:clrMapOvr>
  <p:transition spd="med">
    <p:wipe di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52</a:t>
            </a:fld>
            <a:endParaRPr lang="nl-NL"/>
          </a:p>
        </p:txBody>
      </p:sp>
      <p:pic>
        <p:nvPicPr>
          <p:cNvPr id="5" name="Afbeelding 4" descr="Carlo_Pittore.jpg"/>
          <p:cNvPicPr>
            <a:picLocks noChangeAspect="1"/>
          </p:cNvPicPr>
          <p:nvPr/>
        </p:nvPicPr>
        <p:blipFill>
          <a:blip r:embed="rId2" cstate="print"/>
          <a:stretch>
            <a:fillRect/>
          </a:stretch>
        </p:blipFill>
        <p:spPr>
          <a:xfrm>
            <a:off x="0" y="0"/>
            <a:ext cx="9144000" cy="6857999"/>
          </a:xfrm>
          <a:prstGeom prst="rect">
            <a:avLst/>
          </a:prstGeom>
        </p:spPr>
      </p:pic>
    </p:spTree>
  </p:cSld>
  <p:clrMapOvr>
    <a:masterClrMapping/>
  </p:clrMapOvr>
  <p:transition spd="med">
    <p:wipe dir="d"/>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53</a:t>
            </a:fld>
            <a:endParaRPr lang="nl-NL"/>
          </a:p>
        </p:txBody>
      </p:sp>
      <p:pic>
        <p:nvPicPr>
          <p:cNvPr id="5" name="Afbeelding 4" descr="Rudi.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spd="med">
    <p:wipe dir="d"/>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54</a:t>
            </a:fld>
            <a:endParaRPr lang="nl-NL"/>
          </a:p>
        </p:txBody>
      </p:sp>
      <p:pic>
        <p:nvPicPr>
          <p:cNvPr id="6" name="Afbeelding 5" descr="MarkBloch.jpg"/>
          <p:cNvPicPr>
            <a:picLocks noChangeAspect="1"/>
          </p:cNvPicPr>
          <p:nvPr/>
        </p:nvPicPr>
        <p:blipFill>
          <a:blip r:embed="rId2" cstate="print"/>
          <a:stretch>
            <a:fillRect/>
          </a:stretch>
        </p:blipFill>
        <p:spPr>
          <a:xfrm>
            <a:off x="0" y="0"/>
            <a:ext cx="9144000" cy="6857999"/>
          </a:xfrm>
          <a:prstGeom prst="rect">
            <a:avLst/>
          </a:prstGeom>
        </p:spPr>
      </p:pic>
    </p:spTree>
  </p:cSld>
  <p:clrMapOvr>
    <a:masterClrMapping/>
  </p:clrMapOvr>
  <p:transition spd="med">
    <p:wipe dir="d"/>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55</a:t>
            </a:fld>
            <a:endParaRPr lang="nl-NL"/>
          </a:p>
        </p:txBody>
      </p:sp>
      <p:pic>
        <p:nvPicPr>
          <p:cNvPr id="5" name="Afbeelding 4" descr="Frank Jensen.jpg"/>
          <p:cNvPicPr>
            <a:picLocks noChangeAspect="1"/>
          </p:cNvPicPr>
          <p:nvPr/>
        </p:nvPicPr>
        <p:blipFill>
          <a:blip r:embed="rId2" cstate="print"/>
          <a:stretch>
            <a:fillRect/>
          </a:stretch>
        </p:blipFill>
        <p:spPr>
          <a:xfrm>
            <a:off x="0" y="0"/>
            <a:ext cx="9144000" cy="6857999"/>
          </a:xfrm>
          <a:prstGeom prst="rect">
            <a:avLst/>
          </a:prstGeom>
        </p:spPr>
      </p:pic>
    </p:spTree>
  </p:cSld>
  <p:clrMapOvr>
    <a:masterClrMapping/>
  </p:clrMapOvr>
  <p:transition spd="med">
    <p:wipe dir="d"/>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56</a:t>
            </a:fld>
            <a:endParaRPr lang="nl-NL"/>
          </a:p>
        </p:txBody>
      </p:sp>
      <p:pic>
        <p:nvPicPr>
          <p:cNvPr id="5" name="Afbeelding 4" descr="Tisma.jpg"/>
          <p:cNvPicPr>
            <a:picLocks noChangeAspect="1"/>
          </p:cNvPicPr>
          <p:nvPr/>
        </p:nvPicPr>
        <p:blipFill>
          <a:blip r:embed="rId2" cstate="print"/>
          <a:stretch>
            <a:fillRect/>
          </a:stretch>
        </p:blipFill>
        <p:spPr>
          <a:xfrm>
            <a:off x="0" y="0"/>
            <a:ext cx="9144000" cy="6857999"/>
          </a:xfrm>
          <a:prstGeom prst="rect">
            <a:avLst/>
          </a:prstGeom>
        </p:spPr>
      </p:pic>
    </p:spTree>
  </p:cSld>
  <p:clrMapOvr>
    <a:masterClrMapping/>
  </p:clrMapOvr>
  <p:transition spd="med">
    <p:wipe dir="d"/>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57</a:t>
            </a:fld>
            <a:endParaRPr lang="nl-NL"/>
          </a:p>
        </p:txBody>
      </p:sp>
      <p:pic>
        <p:nvPicPr>
          <p:cNvPr id="5" name="Tijdelijke aanduiding voor inhoud 7" descr="2346006_cover [Desktop Resolutie].jpg"/>
          <p:cNvPicPr>
            <a:picLocks noChangeAspect="1"/>
          </p:cNvPicPr>
          <p:nvPr/>
        </p:nvPicPr>
        <p:blipFill>
          <a:blip r:embed="rId2"/>
          <a:stretch>
            <a:fillRect/>
          </a:stretch>
        </p:blipFill>
        <p:spPr>
          <a:xfrm>
            <a:off x="1285852" y="428603"/>
            <a:ext cx="7357557" cy="5264801"/>
          </a:xfrm>
          <a:prstGeom prst="rect">
            <a:avLst/>
          </a:prstGeom>
        </p:spPr>
      </p:pic>
      <p:sp>
        <p:nvSpPr>
          <p:cNvPr id="6" name="Tekstvak 5"/>
          <p:cNvSpPr txBox="1"/>
          <p:nvPr/>
        </p:nvSpPr>
        <p:spPr>
          <a:xfrm>
            <a:off x="2643174" y="5715016"/>
            <a:ext cx="6000792" cy="369332"/>
          </a:xfrm>
          <a:prstGeom prst="rect">
            <a:avLst/>
          </a:prstGeom>
          <a:noFill/>
        </p:spPr>
        <p:txBody>
          <a:bodyPr wrap="square" rtlCol="0">
            <a:spAutoFit/>
          </a:bodyPr>
          <a:lstStyle/>
          <a:p>
            <a:r>
              <a:rPr lang="nl-NL" dirty="0" err="1" smtClean="0"/>
              <a:t>Mail-Interview</a:t>
            </a:r>
            <a:r>
              <a:rPr lang="nl-NL" dirty="0" smtClean="0"/>
              <a:t> Project – </a:t>
            </a:r>
            <a:r>
              <a:rPr lang="nl-NL" dirty="0" err="1" smtClean="0"/>
              <a:t>Endresult</a:t>
            </a:r>
            <a:r>
              <a:rPr lang="nl-NL" dirty="0" smtClean="0"/>
              <a:t> of a 6-year project.</a:t>
            </a:r>
            <a:endParaRPr lang="nl-NL" dirty="0"/>
          </a:p>
        </p:txBody>
      </p:sp>
    </p:spTree>
  </p:cSld>
  <p:clrMapOvr>
    <a:masterClrMapping/>
  </p:clrMapOvr>
  <p:transition spd="med">
    <p:wipe di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58</a:t>
            </a:fld>
            <a:endParaRPr lang="nl-NL"/>
          </a:p>
        </p:txBody>
      </p:sp>
      <p:pic>
        <p:nvPicPr>
          <p:cNvPr id="77826" name="Picture 2" descr="http://bp0.blogger.com/_VFLMXQ-WVpM/SDRg_487TzI/AAAAAAAACrU/hEg4pQf5Ij4/s400/IMG_6762.JPG"/>
          <p:cNvPicPr>
            <a:picLocks noChangeAspect="1" noChangeArrowheads="1"/>
          </p:cNvPicPr>
          <p:nvPr/>
        </p:nvPicPr>
        <p:blipFill>
          <a:blip r:embed="rId2"/>
          <a:srcRect/>
          <a:stretch>
            <a:fillRect/>
          </a:stretch>
        </p:blipFill>
        <p:spPr bwMode="auto">
          <a:xfrm>
            <a:off x="571472" y="285728"/>
            <a:ext cx="8001056" cy="6000794"/>
          </a:xfrm>
          <a:prstGeom prst="rect">
            <a:avLst/>
          </a:prstGeom>
          <a:noFill/>
        </p:spPr>
      </p:pic>
    </p:spTree>
  </p:cSld>
  <p:clrMapOvr>
    <a:masterClrMapping/>
  </p:clrMapOvr>
  <p:transition spd="med">
    <p:wipe di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59</a:t>
            </a:fld>
            <a:endParaRPr lang="nl-NL"/>
          </a:p>
        </p:txBody>
      </p:sp>
      <p:pic>
        <p:nvPicPr>
          <p:cNvPr id="30722" name="Picture 2" descr="D:\Mijn Scans\Scans_BLOGSPOT_IUOMA\Memories_Robin_Crozier\memory_RC_Ruud_1995.jpg"/>
          <p:cNvPicPr>
            <a:picLocks noChangeAspect="1" noChangeArrowheads="1"/>
          </p:cNvPicPr>
          <p:nvPr/>
        </p:nvPicPr>
        <p:blipFill>
          <a:blip r:embed="rId2" cstate="print"/>
          <a:srcRect/>
          <a:stretch>
            <a:fillRect/>
          </a:stretch>
        </p:blipFill>
        <p:spPr bwMode="auto">
          <a:xfrm>
            <a:off x="4286248" y="214290"/>
            <a:ext cx="4359533" cy="6000768"/>
          </a:xfrm>
          <a:prstGeom prst="rect">
            <a:avLst/>
          </a:prstGeom>
          <a:noFill/>
        </p:spPr>
      </p:pic>
      <p:sp>
        <p:nvSpPr>
          <p:cNvPr id="6" name="Tekstvak 5"/>
          <p:cNvSpPr txBox="1"/>
          <p:nvPr/>
        </p:nvSpPr>
        <p:spPr>
          <a:xfrm>
            <a:off x="642910" y="4714884"/>
            <a:ext cx="3214710" cy="646331"/>
          </a:xfrm>
          <a:prstGeom prst="rect">
            <a:avLst/>
          </a:prstGeom>
          <a:noFill/>
        </p:spPr>
        <p:txBody>
          <a:bodyPr wrap="square" rtlCol="0">
            <a:spAutoFit/>
          </a:bodyPr>
          <a:lstStyle/>
          <a:p>
            <a:r>
              <a:rPr lang="nl-NL" dirty="0" smtClean="0"/>
              <a:t>The </a:t>
            </a:r>
            <a:r>
              <a:rPr lang="nl-NL" dirty="0" err="1" smtClean="0"/>
              <a:t>wellknown</a:t>
            </a:r>
            <a:r>
              <a:rPr lang="nl-NL" dirty="0" smtClean="0"/>
              <a:t> Memo(Random) project </a:t>
            </a:r>
            <a:r>
              <a:rPr lang="nl-NL" dirty="0" err="1" smtClean="0"/>
              <a:t>by</a:t>
            </a:r>
            <a:r>
              <a:rPr lang="nl-NL" dirty="0" smtClean="0"/>
              <a:t> Robin </a:t>
            </a:r>
            <a:r>
              <a:rPr lang="nl-NL" dirty="0" err="1" smtClean="0"/>
              <a:t>Crozier</a:t>
            </a:r>
            <a:r>
              <a:rPr lang="nl-NL" dirty="0" smtClean="0"/>
              <a:t> (UK)</a:t>
            </a:r>
            <a:endParaRPr lang="nl-NL" dirty="0"/>
          </a:p>
        </p:txBody>
      </p:sp>
    </p:spTree>
  </p:cSld>
  <p:clrMapOvr>
    <a:masterClrMapping/>
  </p:clrMapOvr>
  <p:transition spd="med">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6</a:t>
            </a:fld>
            <a:endParaRPr lang="nl-NL"/>
          </a:p>
        </p:txBody>
      </p:sp>
      <p:pic>
        <p:nvPicPr>
          <p:cNvPr id="5" name="Afbeelding 4" descr="Scannen0009 [Desktop Resolutie].jpg"/>
          <p:cNvPicPr>
            <a:picLocks noChangeAspect="1"/>
          </p:cNvPicPr>
          <p:nvPr/>
        </p:nvPicPr>
        <p:blipFill>
          <a:blip r:embed="rId2"/>
          <a:stretch>
            <a:fillRect/>
          </a:stretch>
        </p:blipFill>
        <p:spPr>
          <a:xfrm>
            <a:off x="571472" y="500042"/>
            <a:ext cx="5800108" cy="5357850"/>
          </a:xfrm>
          <a:prstGeom prst="rect">
            <a:avLst/>
          </a:prstGeom>
        </p:spPr>
      </p:pic>
      <p:sp>
        <p:nvSpPr>
          <p:cNvPr id="6" name="Tekstvak 5"/>
          <p:cNvSpPr txBox="1"/>
          <p:nvPr/>
        </p:nvSpPr>
        <p:spPr>
          <a:xfrm>
            <a:off x="6357950" y="1071546"/>
            <a:ext cx="2214578" cy="1754326"/>
          </a:xfrm>
          <a:prstGeom prst="rect">
            <a:avLst/>
          </a:prstGeom>
          <a:noFill/>
        </p:spPr>
        <p:txBody>
          <a:bodyPr wrap="square" rtlCol="0">
            <a:spAutoFit/>
          </a:bodyPr>
          <a:lstStyle/>
          <a:p>
            <a:r>
              <a:rPr lang="en-US" dirty="0" smtClean="0"/>
              <a:t>Collage as an </a:t>
            </a:r>
            <a:r>
              <a:rPr lang="en-US" dirty="0" err="1" smtClean="0"/>
              <a:t>artform</a:t>
            </a:r>
            <a:r>
              <a:rPr lang="en-US" dirty="0" smtClean="0"/>
              <a:t>.  Already used by Kurt </a:t>
            </a:r>
            <a:r>
              <a:rPr lang="en-US" dirty="0" err="1" smtClean="0"/>
              <a:t>Schwitters</a:t>
            </a:r>
            <a:r>
              <a:rPr lang="en-US" dirty="0" smtClean="0"/>
              <a:t> who sent the results by mail as well</a:t>
            </a:r>
            <a:endParaRPr lang="en-US" dirty="0"/>
          </a:p>
        </p:txBody>
      </p:sp>
    </p:spTree>
  </p:cSld>
  <p:clrMapOvr>
    <a:masterClrMapping/>
  </p:clrMapOvr>
  <p:transition spd="med">
    <p:wipe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60</a:t>
            </a:fld>
            <a:endParaRPr lang="nl-NL"/>
          </a:p>
        </p:txBody>
      </p:sp>
      <p:pic>
        <p:nvPicPr>
          <p:cNvPr id="6" name="Afbeelding 5" descr="Jon_1996_Maciunas_sheet.jpg"/>
          <p:cNvPicPr>
            <a:picLocks noChangeAspect="1"/>
          </p:cNvPicPr>
          <p:nvPr/>
        </p:nvPicPr>
        <p:blipFill>
          <a:blip r:embed="rId2" cstate="print"/>
          <a:stretch>
            <a:fillRect/>
          </a:stretch>
        </p:blipFill>
        <p:spPr>
          <a:xfrm>
            <a:off x="428596" y="285728"/>
            <a:ext cx="4307633" cy="5929330"/>
          </a:xfrm>
          <a:prstGeom prst="rect">
            <a:avLst/>
          </a:prstGeom>
        </p:spPr>
      </p:pic>
      <p:sp>
        <p:nvSpPr>
          <p:cNvPr id="7" name="Tekstvak 6"/>
          <p:cNvSpPr txBox="1"/>
          <p:nvPr/>
        </p:nvSpPr>
        <p:spPr>
          <a:xfrm>
            <a:off x="5572133" y="1071546"/>
            <a:ext cx="2786082" cy="1200329"/>
          </a:xfrm>
          <a:prstGeom prst="rect">
            <a:avLst/>
          </a:prstGeom>
          <a:noFill/>
        </p:spPr>
        <p:txBody>
          <a:bodyPr wrap="square" rtlCol="0">
            <a:spAutoFit/>
          </a:bodyPr>
          <a:lstStyle/>
          <a:p>
            <a:r>
              <a:rPr lang="nl-NL" dirty="0" smtClean="0"/>
              <a:t>Artistamps </a:t>
            </a:r>
            <a:r>
              <a:rPr lang="nl-NL" dirty="0" err="1" smtClean="0"/>
              <a:t>by</a:t>
            </a:r>
            <a:r>
              <a:rPr lang="nl-NL" dirty="0" smtClean="0"/>
              <a:t> </a:t>
            </a:r>
            <a:r>
              <a:rPr lang="nl-NL" dirty="0" err="1" smtClean="0"/>
              <a:t>Maciunas</a:t>
            </a:r>
            <a:r>
              <a:rPr lang="nl-NL" dirty="0" smtClean="0"/>
              <a:t> (</a:t>
            </a:r>
            <a:r>
              <a:rPr lang="nl-NL" dirty="0" err="1" smtClean="0"/>
              <a:t>received</a:t>
            </a:r>
            <a:r>
              <a:rPr lang="nl-NL" dirty="0" smtClean="0"/>
              <a:t> </a:t>
            </a:r>
            <a:r>
              <a:rPr lang="nl-NL" dirty="0" err="1" smtClean="0"/>
              <a:t>from</a:t>
            </a:r>
            <a:r>
              <a:rPr lang="nl-NL" dirty="0" smtClean="0"/>
              <a:t> Jon </a:t>
            </a:r>
            <a:r>
              <a:rPr lang="nl-NL" dirty="0" err="1" smtClean="0"/>
              <a:t>Hendrickx</a:t>
            </a:r>
            <a:r>
              <a:rPr lang="nl-NL" dirty="0" smtClean="0"/>
              <a:t> , </a:t>
            </a:r>
            <a:r>
              <a:rPr lang="nl-NL" dirty="0" err="1" smtClean="0"/>
              <a:t>Author</a:t>
            </a:r>
            <a:r>
              <a:rPr lang="nl-NL" dirty="0" smtClean="0"/>
              <a:t> ‘Fluxus Codex’)</a:t>
            </a:r>
            <a:endParaRPr lang="nl-NL" dirty="0"/>
          </a:p>
        </p:txBody>
      </p:sp>
    </p:spTree>
  </p:cSld>
  <p:clrMapOvr>
    <a:masterClrMapping/>
  </p:clrMapOvr>
  <p:transition spd="med">
    <p:wipe dir="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61</a:t>
            </a:fld>
            <a:endParaRPr lang="nl-NL"/>
          </a:p>
        </p:txBody>
      </p:sp>
      <p:pic>
        <p:nvPicPr>
          <p:cNvPr id="5" name="Afbeelding 4" descr="Scannen0026 [Desktop Resolutie].jpg"/>
          <p:cNvPicPr>
            <a:picLocks noChangeAspect="1"/>
          </p:cNvPicPr>
          <p:nvPr/>
        </p:nvPicPr>
        <p:blipFill>
          <a:blip r:embed="rId2"/>
          <a:stretch>
            <a:fillRect/>
          </a:stretch>
        </p:blipFill>
        <p:spPr>
          <a:xfrm>
            <a:off x="642910" y="571480"/>
            <a:ext cx="4286280" cy="5566598"/>
          </a:xfrm>
          <a:prstGeom prst="rect">
            <a:avLst/>
          </a:prstGeom>
        </p:spPr>
      </p:pic>
      <p:sp>
        <p:nvSpPr>
          <p:cNvPr id="6" name="Tekstvak 5"/>
          <p:cNvSpPr txBox="1"/>
          <p:nvPr/>
        </p:nvSpPr>
        <p:spPr>
          <a:xfrm>
            <a:off x="5429256" y="785794"/>
            <a:ext cx="2571768" cy="923330"/>
          </a:xfrm>
          <a:prstGeom prst="rect">
            <a:avLst/>
          </a:prstGeom>
          <a:noFill/>
        </p:spPr>
        <p:txBody>
          <a:bodyPr wrap="square" rtlCol="0">
            <a:spAutoFit/>
          </a:bodyPr>
          <a:lstStyle/>
          <a:p>
            <a:r>
              <a:rPr lang="nl-NL" dirty="0" smtClean="0"/>
              <a:t>A lot of ‘</a:t>
            </a:r>
            <a:r>
              <a:rPr lang="nl-NL" dirty="0" err="1" smtClean="0"/>
              <a:t>Zines</a:t>
            </a:r>
            <a:r>
              <a:rPr lang="nl-NL" dirty="0" smtClean="0"/>
              <a:t>’ in the </a:t>
            </a:r>
            <a:r>
              <a:rPr lang="nl-NL" dirty="0" err="1" smtClean="0"/>
              <a:t>Mail-Art</a:t>
            </a:r>
            <a:r>
              <a:rPr lang="nl-NL" dirty="0" smtClean="0"/>
              <a:t> netwerk are </a:t>
            </a:r>
            <a:r>
              <a:rPr lang="nl-NL" dirty="0" err="1" smtClean="0"/>
              <a:t>published</a:t>
            </a:r>
            <a:endParaRPr lang="nl-NL" dirty="0"/>
          </a:p>
        </p:txBody>
      </p:sp>
    </p:spTree>
  </p:cSld>
  <p:clrMapOvr>
    <a:masterClrMapping/>
  </p:clrMapOvr>
  <p:transition spd="med">
    <p:wipe dir="d"/>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62</a:t>
            </a:fld>
            <a:endParaRPr lang="nl-NL"/>
          </a:p>
        </p:txBody>
      </p:sp>
      <p:pic>
        <p:nvPicPr>
          <p:cNvPr id="5" name="Afbeelding 4" descr="Scannen0010s.jpg"/>
          <p:cNvPicPr>
            <a:picLocks noChangeAspect="1"/>
          </p:cNvPicPr>
          <p:nvPr/>
        </p:nvPicPr>
        <p:blipFill>
          <a:blip r:embed="rId2"/>
          <a:stretch>
            <a:fillRect/>
          </a:stretch>
        </p:blipFill>
        <p:spPr>
          <a:xfrm>
            <a:off x="3000364" y="-357214"/>
            <a:ext cx="6143636" cy="8549586"/>
          </a:xfrm>
          <a:prstGeom prst="rect">
            <a:avLst/>
          </a:prstGeom>
        </p:spPr>
      </p:pic>
      <p:sp>
        <p:nvSpPr>
          <p:cNvPr id="6" name="Tekstvak 5"/>
          <p:cNvSpPr txBox="1"/>
          <p:nvPr/>
        </p:nvSpPr>
        <p:spPr>
          <a:xfrm>
            <a:off x="642911" y="1000108"/>
            <a:ext cx="1785949" cy="923330"/>
          </a:xfrm>
          <a:prstGeom prst="rect">
            <a:avLst/>
          </a:prstGeom>
          <a:noFill/>
        </p:spPr>
        <p:txBody>
          <a:bodyPr wrap="square" rtlCol="0">
            <a:spAutoFit/>
          </a:bodyPr>
          <a:lstStyle/>
          <a:p>
            <a:r>
              <a:rPr lang="nl-NL" dirty="0" smtClean="0"/>
              <a:t>Project </a:t>
            </a:r>
            <a:r>
              <a:rPr lang="nl-NL" dirty="0" err="1" smtClean="0"/>
              <a:t>by</a:t>
            </a:r>
            <a:r>
              <a:rPr lang="nl-NL" dirty="0" smtClean="0"/>
              <a:t> Ryosuke Cohen </a:t>
            </a:r>
            <a:r>
              <a:rPr lang="nl-NL" dirty="0" err="1" smtClean="0"/>
              <a:t>from</a:t>
            </a:r>
            <a:r>
              <a:rPr lang="nl-NL" dirty="0" smtClean="0"/>
              <a:t> Japan</a:t>
            </a:r>
            <a:endParaRPr lang="nl-NL" dirty="0"/>
          </a:p>
        </p:txBody>
      </p:sp>
    </p:spTree>
  </p:cSld>
  <p:clrMapOvr>
    <a:masterClrMapping/>
  </p:clrMapOvr>
  <p:transition spd="med">
    <p:wipe dir="d"/>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63</a:t>
            </a:fld>
            <a:endParaRPr lang="nl-NL"/>
          </a:p>
        </p:txBody>
      </p:sp>
      <p:pic>
        <p:nvPicPr>
          <p:cNvPr id="5" name="Afbeelding 4" descr="RSA_1996_small.jpg"/>
          <p:cNvPicPr>
            <a:picLocks noChangeAspect="1"/>
          </p:cNvPicPr>
          <p:nvPr/>
        </p:nvPicPr>
        <p:blipFill>
          <a:blip r:embed="rId2"/>
          <a:stretch>
            <a:fillRect/>
          </a:stretch>
        </p:blipFill>
        <p:spPr>
          <a:xfrm>
            <a:off x="571472" y="500042"/>
            <a:ext cx="4056053" cy="5673852"/>
          </a:xfrm>
          <a:prstGeom prst="rect">
            <a:avLst/>
          </a:prstGeom>
        </p:spPr>
      </p:pic>
      <p:sp>
        <p:nvSpPr>
          <p:cNvPr id="6" name="Tekstvak 5"/>
          <p:cNvSpPr txBox="1"/>
          <p:nvPr/>
        </p:nvSpPr>
        <p:spPr>
          <a:xfrm>
            <a:off x="5000628" y="1500174"/>
            <a:ext cx="2286016" cy="646331"/>
          </a:xfrm>
          <a:prstGeom prst="rect">
            <a:avLst/>
          </a:prstGeom>
          <a:noFill/>
        </p:spPr>
        <p:txBody>
          <a:bodyPr wrap="square" rtlCol="0">
            <a:spAutoFit/>
          </a:bodyPr>
          <a:lstStyle/>
          <a:p>
            <a:r>
              <a:rPr lang="nl-NL" dirty="0" smtClean="0"/>
              <a:t>A longterm project  </a:t>
            </a:r>
            <a:r>
              <a:rPr lang="nl-NL" dirty="0" err="1" smtClean="0"/>
              <a:t>started</a:t>
            </a:r>
            <a:r>
              <a:rPr lang="nl-NL" dirty="0" smtClean="0"/>
              <a:t> in 1983</a:t>
            </a:r>
            <a:endParaRPr lang="nl-NL" dirty="0"/>
          </a:p>
        </p:txBody>
      </p:sp>
      <p:pic>
        <p:nvPicPr>
          <p:cNvPr id="8" name="Afbeelding 7" descr="Scannen0094.jpg"/>
          <p:cNvPicPr>
            <a:picLocks noChangeAspect="1"/>
          </p:cNvPicPr>
          <p:nvPr/>
        </p:nvPicPr>
        <p:blipFill>
          <a:blip r:embed="rId3" cstate="print"/>
          <a:stretch>
            <a:fillRect/>
          </a:stretch>
        </p:blipFill>
        <p:spPr>
          <a:xfrm>
            <a:off x="6929454" y="4357694"/>
            <a:ext cx="1680021" cy="1714512"/>
          </a:xfrm>
          <a:prstGeom prst="rect">
            <a:avLst/>
          </a:prstGeom>
        </p:spPr>
      </p:pic>
      <p:pic>
        <p:nvPicPr>
          <p:cNvPr id="19458" name="Picture 2" descr="Go to the Rubber Stamp Archive-section">
            <a:hlinkClick r:id="rId4"/>
          </p:cNvPr>
          <p:cNvPicPr>
            <a:picLocks noChangeAspect="1" noChangeArrowheads="1"/>
          </p:cNvPicPr>
          <p:nvPr/>
        </p:nvPicPr>
        <p:blipFill>
          <a:blip r:embed="rId5"/>
          <a:srcRect/>
          <a:stretch>
            <a:fillRect/>
          </a:stretch>
        </p:blipFill>
        <p:spPr bwMode="auto">
          <a:xfrm>
            <a:off x="7286644" y="500042"/>
            <a:ext cx="1214446" cy="1214446"/>
          </a:xfrm>
          <a:prstGeom prst="rect">
            <a:avLst/>
          </a:prstGeom>
          <a:noFill/>
        </p:spPr>
      </p:pic>
      <p:pic>
        <p:nvPicPr>
          <p:cNvPr id="9" name="Afbeelding 8" descr="altemus-stamp-01.jpg"/>
          <p:cNvPicPr>
            <a:picLocks noChangeAspect="1"/>
          </p:cNvPicPr>
          <p:nvPr/>
        </p:nvPicPr>
        <p:blipFill>
          <a:blip r:embed="rId6"/>
          <a:stretch>
            <a:fillRect/>
          </a:stretch>
        </p:blipFill>
        <p:spPr>
          <a:xfrm>
            <a:off x="5429256" y="4857760"/>
            <a:ext cx="1490472" cy="1408176"/>
          </a:xfrm>
          <a:prstGeom prst="rect">
            <a:avLst/>
          </a:prstGeom>
        </p:spPr>
      </p:pic>
    </p:spTree>
  </p:cSld>
  <p:clrMapOvr>
    <a:masterClrMapping/>
  </p:clrMapOvr>
  <p:transition spd="med">
    <p:wipe dir="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Ruud\AppData\Local\Microsoft\Windows\Temporary Internet Files\Low\Content.IE5\KLAQV8Y2\Ruud%20Janssen%20-%20Tilburg%20(Holland)[1].jpg"/>
          <p:cNvPicPr>
            <a:picLocks noChangeAspect="1" noChangeArrowheads="1"/>
          </p:cNvPicPr>
          <p:nvPr/>
        </p:nvPicPr>
        <p:blipFill>
          <a:blip r:embed="rId2"/>
          <a:srcRect/>
          <a:stretch>
            <a:fillRect/>
          </a:stretch>
        </p:blipFill>
        <p:spPr bwMode="auto">
          <a:xfrm>
            <a:off x="857224" y="714357"/>
            <a:ext cx="7677760" cy="5259266"/>
          </a:xfrm>
          <a:prstGeom prst="rect">
            <a:avLst/>
          </a:prstGeom>
          <a:noFill/>
        </p:spPr>
      </p:pic>
      <p:sp>
        <p:nvSpPr>
          <p:cNvPr id="4" name="Tijdelijke aanduiding voor datum 3"/>
          <p:cNvSpPr>
            <a:spLocks noGrp="1"/>
          </p:cNvSpPr>
          <p:nvPr>
            <p:ph type="dt" sz="half" idx="10"/>
          </p:nvPr>
        </p:nvSpPr>
        <p:spPr/>
        <p:txBody>
          <a:bodyPr/>
          <a:lstStyle/>
          <a:p>
            <a:fld id="{82D0A398-149D-41AC-AA92-8C6D0B3F3C4D}" type="datetime1">
              <a:rPr lang="nl-NL" smtClean="0"/>
              <a:pPr/>
              <a:t>24-12-2008</a:t>
            </a:fld>
            <a:endParaRPr lang="nl-NL"/>
          </a:p>
        </p:txBody>
      </p:sp>
      <p:sp>
        <p:nvSpPr>
          <p:cNvPr id="5" name="Tijdelijke aanduiding voor dianummer 4"/>
          <p:cNvSpPr>
            <a:spLocks noGrp="1"/>
          </p:cNvSpPr>
          <p:nvPr>
            <p:ph type="sldNum" sz="quarter" idx="12"/>
          </p:nvPr>
        </p:nvSpPr>
        <p:spPr/>
        <p:txBody>
          <a:bodyPr/>
          <a:lstStyle/>
          <a:p>
            <a:fld id="{8DD9E7B2-9427-4F66-A405-3400DF7AB87C}" type="slidenum">
              <a:rPr lang="nl-NL" smtClean="0"/>
              <a:pPr/>
              <a:t>64</a:t>
            </a:fld>
            <a:endParaRPr lang="nl-NL"/>
          </a:p>
        </p:txBody>
      </p:sp>
      <p:sp>
        <p:nvSpPr>
          <p:cNvPr id="6" name="Tijdelijke aanduiding voor voettekst 5"/>
          <p:cNvSpPr>
            <a:spLocks noGrp="1"/>
          </p:cNvSpPr>
          <p:nvPr>
            <p:ph type="ftr" sz="quarter" idx="11"/>
          </p:nvPr>
        </p:nvSpPr>
        <p:spPr/>
        <p:txBody>
          <a:bodyPr/>
          <a:lstStyle/>
          <a:p>
            <a:r>
              <a:rPr lang="nl-NL" smtClean="0"/>
              <a:t>Mail-Art  -  Ruud Janssen</a:t>
            </a:r>
            <a:endParaRPr lang="nl-NL"/>
          </a:p>
        </p:txBody>
      </p:sp>
    </p:spTree>
  </p:cSld>
  <p:clrMapOvr>
    <a:masterClrMapping/>
  </p:clrMapOvr>
  <p:transition spd="med">
    <p:wipe di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65</a:t>
            </a:fld>
            <a:endParaRPr lang="nl-NL"/>
          </a:p>
        </p:txBody>
      </p:sp>
      <p:sp>
        <p:nvSpPr>
          <p:cNvPr id="5" name="Tekstvak 4"/>
          <p:cNvSpPr txBox="1"/>
          <p:nvPr/>
        </p:nvSpPr>
        <p:spPr>
          <a:xfrm>
            <a:off x="5643570" y="5500702"/>
            <a:ext cx="2928958" cy="646331"/>
          </a:xfrm>
          <a:prstGeom prst="rect">
            <a:avLst/>
          </a:prstGeom>
          <a:noFill/>
        </p:spPr>
        <p:txBody>
          <a:bodyPr wrap="square" rtlCol="0">
            <a:spAutoFit/>
          </a:bodyPr>
          <a:lstStyle/>
          <a:p>
            <a:r>
              <a:rPr lang="nl-NL" dirty="0" smtClean="0"/>
              <a:t>Bron: </a:t>
            </a:r>
            <a:r>
              <a:rPr lang="nl-NL" b="1" dirty="0" err="1" smtClean="0">
                <a:hlinkClick r:id="rId2" action="ppaction://hlinkfile"/>
              </a:rPr>
              <a:t>www.iuoma.org</a:t>
            </a:r>
            <a:r>
              <a:rPr lang="nl-NL" b="1" dirty="0" smtClean="0">
                <a:hlinkClick r:id="rId2" action="ppaction://hlinkfile"/>
              </a:rPr>
              <a:t>/</a:t>
            </a:r>
            <a:r>
              <a:rPr lang="nl-NL" b="1" dirty="0" err="1" smtClean="0">
                <a:hlinkClick r:id="rId2" action="ppaction://hlinkfile"/>
              </a:rPr>
              <a:t>eraser.html</a:t>
            </a:r>
            <a:endParaRPr lang="nl-NL" dirty="0"/>
          </a:p>
        </p:txBody>
      </p:sp>
      <p:pic>
        <p:nvPicPr>
          <p:cNvPr id="1026" name="Picture 2" descr="http://www.iuoma.org/nobody.jpg"/>
          <p:cNvPicPr>
            <a:picLocks noChangeAspect="1" noChangeArrowheads="1"/>
          </p:cNvPicPr>
          <p:nvPr/>
        </p:nvPicPr>
        <p:blipFill>
          <a:blip r:embed="rId3"/>
          <a:srcRect/>
          <a:stretch>
            <a:fillRect/>
          </a:stretch>
        </p:blipFill>
        <p:spPr bwMode="auto">
          <a:xfrm>
            <a:off x="404783" y="571480"/>
            <a:ext cx="4000527" cy="3000396"/>
          </a:xfrm>
          <a:prstGeom prst="rect">
            <a:avLst/>
          </a:prstGeom>
          <a:noFill/>
        </p:spPr>
      </p:pic>
      <p:pic>
        <p:nvPicPr>
          <p:cNvPr id="1028" name="Picture 4" descr="http://www.iuoma.org/nobody2.jpg"/>
          <p:cNvPicPr>
            <a:picLocks noChangeAspect="1" noChangeArrowheads="1"/>
          </p:cNvPicPr>
          <p:nvPr/>
        </p:nvPicPr>
        <p:blipFill>
          <a:blip r:embed="rId4"/>
          <a:srcRect/>
          <a:stretch>
            <a:fillRect/>
          </a:stretch>
        </p:blipFill>
        <p:spPr bwMode="auto">
          <a:xfrm>
            <a:off x="4572000" y="571480"/>
            <a:ext cx="3976694" cy="2982522"/>
          </a:xfrm>
          <a:prstGeom prst="rect">
            <a:avLst/>
          </a:prstGeom>
          <a:noFill/>
        </p:spPr>
      </p:pic>
      <p:sp>
        <p:nvSpPr>
          <p:cNvPr id="8" name="Tekstvak 7"/>
          <p:cNvSpPr txBox="1"/>
          <p:nvPr/>
        </p:nvSpPr>
        <p:spPr>
          <a:xfrm>
            <a:off x="1142976" y="4071942"/>
            <a:ext cx="5072098" cy="369332"/>
          </a:xfrm>
          <a:prstGeom prst="rect">
            <a:avLst/>
          </a:prstGeom>
          <a:noFill/>
        </p:spPr>
        <p:txBody>
          <a:bodyPr wrap="square" rtlCol="0">
            <a:spAutoFit/>
          </a:bodyPr>
          <a:lstStyle/>
          <a:p>
            <a:r>
              <a:rPr lang="nl-NL" dirty="0" smtClean="0"/>
              <a:t>Sample of </a:t>
            </a:r>
            <a:r>
              <a:rPr lang="nl-NL" dirty="0" err="1" smtClean="0"/>
              <a:t>an</a:t>
            </a:r>
            <a:r>
              <a:rPr lang="nl-NL" dirty="0" smtClean="0"/>
              <a:t>  ‘</a:t>
            </a:r>
            <a:r>
              <a:rPr lang="nl-NL" dirty="0" err="1" smtClean="0"/>
              <a:t>eraser</a:t>
            </a:r>
            <a:r>
              <a:rPr lang="nl-NL" dirty="0" smtClean="0"/>
              <a:t> </a:t>
            </a:r>
            <a:r>
              <a:rPr lang="nl-NL" dirty="0" err="1" smtClean="0"/>
              <a:t>carved</a:t>
            </a:r>
            <a:r>
              <a:rPr lang="nl-NL" dirty="0" smtClean="0"/>
              <a:t>’ stamp </a:t>
            </a:r>
            <a:r>
              <a:rPr lang="nl-NL" dirty="0" err="1" smtClean="0"/>
              <a:t>by</a:t>
            </a:r>
            <a:r>
              <a:rPr lang="nl-NL" dirty="0" smtClean="0"/>
              <a:t> Litsa Spathi </a:t>
            </a:r>
            <a:endParaRPr lang="nl-NL" dirty="0"/>
          </a:p>
        </p:txBody>
      </p:sp>
    </p:spTree>
  </p:cSld>
  <p:clrMapOvr>
    <a:masterClrMapping/>
  </p:clrMapOvr>
  <p:transition spd="med">
    <p:wipe di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66</a:t>
            </a:fld>
            <a:endParaRPr lang="nl-NL"/>
          </a:p>
        </p:txBody>
      </p:sp>
      <p:pic>
        <p:nvPicPr>
          <p:cNvPr id="5" name="Afbeelding 4" descr="1995_RJ_to_Rubberstampmadness.jpg"/>
          <p:cNvPicPr>
            <a:picLocks noChangeAspect="1"/>
          </p:cNvPicPr>
          <p:nvPr/>
        </p:nvPicPr>
        <p:blipFill>
          <a:blip r:embed="rId3"/>
          <a:stretch>
            <a:fillRect/>
          </a:stretch>
        </p:blipFill>
        <p:spPr>
          <a:xfrm>
            <a:off x="285720" y="214290"/>
            <a:ext cx="8559092" cy="5674170"/>
          </a:xfrm>
          <a:prstGeom prst="rect">
            <a:avLst/>
          </a:prstGeom>
        </p:spPr>
      </p:pic>
    </p:spTree>
  </p:cSld>
  <p:clrMapOvr>
    <a:masterClrMapping/>
  </p:clrMapOvr>
  <p:transition spd="med">
    <p:wipe dir="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67</a:t>
            </a:fld>
            <a:endParaRPr lang="nl-NL"/>
          </a:p>
        </p:txBody>
      </p:sp>
      <p:pic>
        <p:nvPicPr>
          <p:cNvPr id="1026" name="Picture 2" descr="http://photos1.blogger.com/img/92/1700/320/2005_Malinda_feb_21_small.jpg">
            <a:hlinkClick r:id="rId2"/>
          </p:cNvPr>
          <p:cNvPicPr>
            <a:picLocks noChangeAspect="1" noChangeArrowheads="1"/>
          </p:cNvPicPr>
          <p:nvPr/>
        </p:nvPicPr>
        <p:blipFill>
          <a:blip r:embed="rId3"/>
          <a:srcRect/>
          <a:stretch>
            <a:fillRect/>
          </a:stretch>
        </p:blipFill>
        <p:spPr bwMode="auto">
          <a:xfrm>
            <a:off x="714347" y="714356"/>
            <a:ext cx="5948741" cy="5000660"/>
          </a:xfrm>
          <a:prstGeom prst="rect">
            <a:avLst/>
          </a:prstGeom>
          <a:noFill/>
        </p:spPr>
      </p:pic>
      <p:sp>
        <p:nvSpPr>
          <p:cNvPr id="6" name="Tekstvak 5"/>
          <p:cNvSpPr txBox="1"/>
          <p:nvPr/>
        </p:nvSpPr>
        <p:spPr>
          <a:xfrm>
            <a:off x="6929454" y="714356"/>
            <a:ext cx="1928794" cy="1200329"/>
          </a:xfrm>
          <a:prstGeom prst="rect">
            <a:avLst/>
          </a:prstGeom>
          <a:noFill/>
        </p:spPr>
        <p:txBody>
          <a:bodyPr wrap="square" rtlCol="0">
            <a:spAutoFit/>
          </a:bodyPr>
          <a:lstStyle/>
          <a:p>
            <a:r>
              <a:rPr lang="en-US" dirty="0" smtClean="0"/>
              <a:t>‘erased carved stamp’, by Malinda Welt (2005)</a:t>
            </a:r>
            <a:endParaRPr lang="nl-NL" dirty="0"/>
          </a:p>
        </p:txBody>
      </p:sp>
    </p:spTree>
  </p:cSld>
  <p:clrMapOvr>
    <a:masterClrMapping/>
  </p:clrMapOvr>
  <p:transition spd="med">
    <p:wipe dir="d"/>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68</a:t>
            </a:fld>
            <a:endParaRPr lang="nl-NL"/>
          </a:p>
        </p:txBody>
      </p:sp>
      <p:pic>
        <p:nvPicPr>
          <p:cNvPr id="5" name="Afbeelding 4" descr="Ruud Janssen 4.jpg"/>
          <p:cNvPicPr>
            <a:picLocks noChangeAspect="1"/>
          </p:cNvPicPr>
          <p:nvPr/>
        </p:nvPicPr>
        <p:blipFill>
          <a:blip r:embed="rId3"/>
          <a:stretch>
            <a:fillRect/>
          </a:stretch>
        </p:blipFill>
        <p:spPr>
          <a:xfrm>
            <a:off x="714349" y="357166"/>
            <a:ext cx="8087096" cy="5873633"/>
          </a:xfrm>
          <a:prstGeom prst="rect">
            <a:avLst/>
          </a:prstGeom>
        </p:spPr>
      </p:pic>
    </p:spTree>
  </p:cSld>
  <p:clrMapOvr>
    <a:masterClrMapping/>
  </p:clrMapOvr>
  <p:transition spd="med">
    <p:wipe dir="d"/>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69</a:t>
            </a:fld>
            <a:endParaRPr lang="nl-NL"/>
          </a:p>
        </p:txBody>
      </p:sp>
      <p:pic>
        <p:nvPicPr>
          <p:cNvPr id="6" name="Afbeelding 5" descr="1996_TAM_RSA.jpg"/>
          <p:cNvPicPr>
            <a:picLocks noChangeAspect="1"/>
          </p:cNvPicPr>
          <p:nvPr/>
        </p:nvPicPr>
        <p:blipFill>
          <a:blip r:embed="rId2"/>
          <a:stretch>
            <a:fillRect/>
          </a:stretch>
        </p:blipFill>
        <p:spPr>
          <a:xfrm>
            <a:off x="785786" y="714355"/>
            <a:ext cx="7909234" cy="5207531"/>
          </a:xfrm>
          <a:prstGeom prst="rect">
            <a:avLst/>
          </a:prstGeom>
        </p:spPr>
      </p:pic>
    </p:spTree>
  </p:cSld>
  <p:clrMapOvr>
    <a:masterClrMapping/>
  </p:clrMapOvr>
  <p:transition spd="med">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7</a:t>
            </a:fld>
            <a:endParaRPr lang="nl-NL"/>
          </a:p>
        </p:txBody>
      </p:sp>
      <p:pic>
        <p:nvPicPr>
          <p:cNvPr id="5" name="Afbeelding 4" descr="Scannen0010 [Desktop Resolutie].jpg"/>
          <p:cNvPicPr>
            <a:picLocks noChangeAspect="1"/>
          </p:cNvPicPr>
          <p:nvPr/>
        </p:nvPicPr>
        <p:blipFill>
          <a:blip r:embed="rId3"/>
          <a:stretch>
            <a:fillRect/>
          </a:stretch>
        </p:blipFill>
        <p:spPr>
          <a:xfrm>
            <a:off x="2500298" y="247883"/>
            <a:ext cx="4071966" cy="6252539"/>
          </a:xfrm>
          <a:prstGeom prst="rect">
            <a:avLst/>
          </a:prstGeom>
        </p:spPr>
      </p:pic>
    </p:spTree>
  </p:cSld>
  <p:clrMapOvr>
    <a:masterClrMapping/>
  </p:clrMapOvr>
  <p:transition spd="med">
    <p:wipe dir="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70</a:t>
            </a:fld>
            <a:endParaRPr lang="nl-NL"/>
          </a:p>
        </p:txBody>
      </p:sp>
      <p:pic>
        <p:nvPicPr>
          <p:cNvPr id="95234" name="Picture 2" descr="D:\_Ruud_Janssen_Files_2008\TAM-Archief\TAM-Rubberstamp Archive\posters\tamrubinusa3.jpg"/>
          <p:cNvPicPr>
            <a:picLocks noChangeAspect="1" noChangeArrowheads="1"/>
          </p:cNvPicPr>
          <p:nvPr/>
        </p:nvPicPr>
        <p:blipFill>
          <a:blip r:embed="rId2" cstate="print"/>
          <a:srcRect/>
          <a:stretch>
            <a:fillRect/>
          </a:stretch>
        </p:blipFill>
        <p:spPr bwMode="auto">
          <a:xfrm>
            <a:off x="428596" y="285728"/>
            <a:ext cx="4641658" cy="6000768"/>
          </a:xfrm>
          <a:prstGeom prst="rect">
            <a:avLst/>
          </a:prstGeom>
          <a:noFill/>
        </p:spPr>
      </p:pic>
      <p:sp>
        <p:nvSpPr>
          <p:cNvPr id="6" name="Tekstvak 5"/>
          <p:cNvSpPr txBox="1"/>
          <p:nvPr/>
        </p:nvSpPr>
        <p:spPr>
          <a:xfrm>
            <a:off x="5572132" y="785794"/>
            <a:ext cx="2357454" cy="646331"/>
          </a:xfrm>
          <a:prstGeom prst="rect">
            <a:avLst/>
          </a:prstGeom>
          <a:noFill/>
        </p:spPr>
        <p:txBody>
          <a:bodyPr wrap="square" rtlCol="0">
            <a:spAutoFit/>
          </a:bodyPr>
          <a:lstStyle/>
          <a:p>
            <a:r>
              <a:rPr lang="nl-NL" dirty="0" smtClean="0"/>
              <a:t>First </a:t>
            </a:r>
            <a:r>
              <a:rPr lang="nl-NL" dirty="0" err="1" smtClean="0"/>
              <a:t>large</a:t>
            </a:r>
            <a:r>
              <a:rPr lang="nl-NL" dirty="0" smtClean="0"/>
              <a:t> </a:t>
            </a:r>
            <a:r>
              <a:rPr lang="nl-NL" dirty="0" err="1" smtClean="0"/>
              <a:t>exhibition</a:t>
            </a:r>
            <a:r>
              <a:rPr lang="nl-NL" dirty="0" smtClean="0"/>
              <a:t> </a:t>
            </a:r>
            <a:r>
              <a:rPr lang="nl-NL" dirty="0" err="1" smtClean="0"/>
              <a:t>Archive</a:t>
            </a:r>
            <a:r>
              <a:rPr lang="nl-NL" dirty="0" smtClean="0"/>
              <a:t>(1996)</a:t>
            </a:r>
            <a:endParaRPr lang="nl-NL" dirty="0"/>
          </a:p>
        </p:txBody>
      </p:sp>
    </p:spTree>
  </p:cSld>
  <p:clrMapOvr>
    <a:masterClrMapping/>
  </p:clrMapOvr>
  <p:transition spd="med">
    <p:wipe dir="d"/>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71</a:t>
            </a:fld>
            <a:endParaRPr lang="nl-NL"/>
          </a:p>
        </p:txBody>
      </p:sp>
      <p:pic>
        <p:nvPicPr>
          <p:cNvPr id="96258" name="Picture 2" descr="D:\_Ruud_Janssen_Files_2008\TAM-Archief\TAM-Rubberstamp Archive\posters\2004_expo_Moscow1.jpg"/>
          <p:cNvPicPr>
            <a:picLocks noChangeAspect="1" noChangeArrowheads="1"/>
          </p:cNvPicPr>
          <p:nvPr/>
        </p:nvPicPr>
        <p:blipFill>
          <a:blip r:embed="rId2"/>
          <a:srcRect/>
          <a:stretch>
            <a:fillRect/>
          </a:stretch>
        </p:blipFill>
        <p:spPr bwMode="auto">
          <a:xfrm>
            <a:off x="357158" y="357166"/>
            <a:ext cx="8522208" cy="4315968"/>
          </a:xfrm>
          <a:prstGeom prst="rect">
            <a:avLst/>
          </a:prstGeom>
          <a:noFill/>
        </p:spPr>
      </p:pic>
      <p:sp>
        <p:nvSpPr>
          <p:cNvPr id="6" name="Tekstvak 5"/>
          <p:cNvSpPr txBox="1"/>
          <p:nvPr/>
        </p:nvSpPr>
        <p:spPr>
          <a:xfrm>
            <a:off x="714348" y="5214950"/>
            <a:ext cx="3032369" cy="369332"/>
          </a:xfrm>
          <a:prstGeom prst="rect">
            <a:avLst/>
          </a:prstGeom>
          <a:noFill/>
        </p:spPr>
        <p:txBody>
          <a:bodyPr wrap="none" rtlCol="0">
            <a:spAutoFit/>
          </a:bodyPr>
          <a:lstStyle/>
          <a:p>
            <a:r>
              <a:rPr lang="nl-NL" dirty="0" err="1" smtClean="0"/>
              <a:t>Second</a:t>
            </a:r>
            <a:r>
              <a:rPr lang="nl-NL" dirty="0" smtClean="0"/>
              <a:t> </a:t>
            </a:r>
            <a:r>
              <a:rPr lang="nl-NL" dirty="0" err="1" smtClean="0"/>
              <a:t>large</a:t>
            </a:r>
            <a:r>
              <a:rPr lang="nl-NL" dirty="0" smtClean="0"/>
              <a:t> </a:t>
            </a:r>
            <a:r>
              <a:rPr lang="nl-NL" dirty="0" err="1" smtClean="0"/>
              <a:t>exhibition</a:t>
            </a:r>
            <a:r>
              <a:rPr lang="nl-NL" dirty="0" smtClean="0"/>
              <a:t> (2004)</a:t>
            </a:r>
            <a:endParaRPr lang="nl-NL" dirty="0"/>
          </a:p>
        </p:txBody>
      </p:sp>
    </p:spTree>
  </p:cSld>
  <p:clrMapOvr>
    <a:masterClrMapping/>
  </p:clrMapOvr>
  <p:transition spd="med">
    <p:wipe dir="d"/>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72</a:t>
            </a:fld>
            <a:endParaRPr lang="nl-NL"/>
          </a:p>
        </p:txBody>
      </p:sp>
      <p:pic>
        <p:nvPicPr>
          <p:cNvPr id="97282" name="Picture 2" descr="D:\_Ruud_Janssen_Files_2008\TAM-Archief\TAM-Rubberstamp Archive\posters\poster_GI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spd="med">
    <p:wipe dir="d"/>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73</a:t>
            </a:fld>
            <a:endParaRPr lang="nl-NL"/>
          </a:p>
        </p:txBody>
      </p:sp>
      <p:pic>
        <p:nvPicPr>
          <p:cNvPr id="98306" name="Picture 2" descr="D:\_Ruud_Janssen_Files_2008\TAM-Archief\TAM-Rubberstamp Archive\stampsheets\Published_2006\15395.jpg"/>
          <p:cNvPicPr>
            <a:picLocks noChangeAspect="1" noChangeArrowheads="1"/>
          </p:cNvPicPr>
          <p:nvPr/>
        </p:nvPicPr>
        <p:blipFill>
          <a:blip r:embed="rId2"/>
          <a:srcRect/>
          <a:stretch>
            <a:fillRect/>
          </a:stretch>
        </p:blipFill>
        <p:spPr bwMode="auto">
          <a:xfrm rot="4076190">
            <a:off x="2940722" y="-1309342"/>
            <a:ext cx="3225390" cy="8981710"/>
          </a:xfrm>
          <a:prstGeom prst="rect">
            <a:avLst/>
          </a:prstGeom>
          <a:noFill/>
        </p:spPr>
      </p:pic>
    </p:spTree>
  </p:cSld>
  <p:clrMapOvr>
    <a:masterClrMapping/>
  </p:clrMapOvr>
  <p:transition spd="med">
    <p:wipe dir="d"/>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74</a:t>
            </a:fld>
            <a:endParaRPr lang="nl-NL"/>
          </a:p>
        </p:txBody>
      </p:sp>
      <p:pic>
        <p:nvPicPr>
          <p:cNvPr id="99330" name="Picture 2" descr="D:\_Ruud_Janssen_Files_2008\TAM-Archief\TAM-Rubberstamp Archive\stampsheets\Published_2006\duchamp_set.jpg"/>
          <p:cNvPicPr>
            <a:picLocks noChangeAspect="1" noChangeArrowheads="1"/>
          </p:cNvPicPr>
          <p:nvPr/>
        </p:nvPicPr>
        <p:blipFill>
          <a:blip r:embed="rId2"/>
          <a:srcRect/>
          <a:stretch>
            <a:fillRect/>
          </a:stretch>
        </p:blipFill>
        <p:spPr bwMode="auto">
          <a:xfrm>
            <a:off x="4080" y="0"/>
            <a:ext cx="9304154" cy="6858000"/>
          </a:xfrm>
          <a:prstGeom prst="rect">
            <a:avLst/>
          </a:prstGeom>
          <a:noFill/>
        </p:spPr>
      </p:pic>
    </p:spTree>
  </p:cSld>
  <p:clrMapOvr>
    <a:masterClrMapping/>
  </p:clrMapOvr>
  <p:transition spd="med">
    <p:wipe dir="d"/>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75</a:t>
            </a:fld>
            <a:endParaRPr lang="nl-NL"/>
          </a:p>
        </p:txBody>
      </p:sp>
      <p:pic>
        <p:nvPicPr>
          <p:cNvPr id="100354" name="Picture 2" descr="D:\_Ruud_Janssen_Files_2008\TAM-Archief\TAM-Rubberstamp Archive\stampsheets\Published_2006\20713.jpg"/>
          <p:cNvPicPr>
            <a:picLocks noChangeAspect="1" noChangeArrowheads="1"/>
          </p:cNvPicPr>
          <p:nvPr/>
        </p:nvPicPr>
        <p:blipFill>
          <a:blip r:embed="rId2" cstate="print"/>
          <a:srcRect/>
          <a:stretch>
            <a:fillRect/>
          </a:stretch>
        </p:blipFill>
        <p:spPr bwMode="auto">
          <a:xfrm rot="17495031">
            <a:off x="3323337" y="-1408507"/>
            <a:ext cx="3401839" cy="9460470"/>
          </a:xfrm>
          <a:prstGeom prst="rect">
            <a:avLst/>
          </a:prstGeom>
          <a:noFill/>
        </p:spPr>
      </p:pic>
    </p:spTree>
  </p:cSld>
  <p:clrMapOvr>
    <a:masterClrMapping/>
  </p:clrMapOvr>
  <p:transition spd="med">
    <p:wipe dir="d"/>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76</a:t>
            </a:fld>
            <a:endParaRPr lang="nl-NL"/>
          </a:p>
        </p:txBody>
      </p:sp>
      <p:pic>
        <p:nvPicPr>
          <p:cNvPr id="5" name="Afbeelding 4" descr="2005_from_susan_va_usa.jpg"/>
          <p:cNvPicPr>
            <a:picLocks noChangeAspect="1"/>
          </p:cNvPicPr>
          <p:nvPr/>
        </p:nvPicPr>
        <p:blipFill>
          <a:blip r:embed="rId2"/>
          <a:stretch>
            <a:fillRect/>
          </a:stretch>
        </p:blipFill>
        <p:spPr>
          <a:xfrm>
            <a:off x="357158" y="857232"/>
            <a:ext cx="4922524" cy="5000660"/>
          </a:xfrm>
          <a:prstGeom prst="rect">
            <a:avLst/>
          </a:prstGeom>
        </p:spPr>
      </p:pic>
      <p:sp>
        <p:nvSpPr>
          <p:cNvPr id="6" name="Tekstvak 5"/>
          <p:cNvSpPr txBox="1"/>
          <p:nvPr/>
        </p:nvSpPr>
        <p:spPr>
          <a:xfrm>
            <a:off x="5715008" y="1214422"/>
            <a:ext cx="2357454" cy="1200329"/>
          </a:xfrm>
          <a:prstGeom prst="rect">
            <a:avLst/>
          </a:prstGeom>
          <a:noFill/>
        </p:spPr>
        <p:txBody>
          <a:bodyPr wrap="square" rtlCol="0">
            <a:spAutoFit/>
          </a:bodyPr>
          <a:lstStyle/>
          <a:p>
            <a:r>
              <a:rPr lang="nl-NL" dirty="0" smtClean="0"/>
              <a:t>Concept IUOMA </a:t>
            </a:r>
            <a:r>
              <a:rPr lang="nl-NL" dirty="0" err="1" smtClean="0"/>
              <a:t>started</a:t>
            </a:r>
            <a:r>
              <a:rPr lang="nl-NL" dirty="0" smtClean="0"/>
              <a:t> in 1988 (jubileum ‘</a:t>
            </a:r>
            <a:r>
              <a:rPr lang="nl-NL" dirty="0" err="1" smtClean="0"/>
              <a:t>artistamp</a:t>
            </a:r>
            <a:r>
              <a:rPr lang="nl-NL" dirty="0" smtClean="0"/>
              <a:t>’ in 2005)</a:t>
            </a:r>
            <a:endParaRPr lang="nl-NL" dirty="0"/>
          </a:p>
        </p:txBody>
      </p:sp>
    </p:spTree>
  </p:cSld>
  <p:clrMapOvr>
    <a:masterClrMapping/>
  </p:clrMapOvr>
  <p:transition spd="med">
    <p:wipe dir="d"/>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77</a:t>
            </a:fld>
            <a:endParaRPr lang="nl-NL"/>
          </a:p>
        </p:txBody>
      </p:sp>
      <p:pic>
        <p:nvPicPr>
          <p:cNvPr id="5" name="Afbeelding 4" descr="boschid.jpg"/>
          <p:cNvPicPr>
            <a:picLocks noChangeAspect="1"/>
          </p:cNvPicPr>
          <p:nvPr/>
        </p:nvPicPr>
        <p:blipFill>
          <a:blip r:embed="rId2"/>
          <a:stretch>
            <a:fillRect/>
          </a:stretch>
        </p:blipFill>
        <p:spPr>
          <a:xfrm>
            <a:off x="4643438" y="285727"/>
            <a:ext cx="4118248" cy="6023105"/>
          </a:xfrm>
          <a:prstGeom prst="rect">
            <a:avLst/>
          </a:prstGeom>
        </p:spPr>
      </p:pic>
      <p:sp>
        <p:nvSpPr>
          <p:cNvPr id="6" name="Tekstvak 5"/>
          <p:cNvSpPr txBox="1"/>
          <p:nvPr/>
        </p:nvSpPr>
        <p:spPr>
          <a:xfrm>
            <a:off x="571472" y="1000108"/>
            <a:ext cx="1891865" cy="369332"/>
          </a:xfrm>
          <a:prstGeom prst="rect">
            <a:avLst/>
          </a:prstGeom>
          <a:noFill/>
        </p:spPr>
        <p:txBody>
          <a:bodyPr wrap="none" rtlCol="0">
            <a:spAutoFit/>
          </a:bodyPr>
          <a:lstStyle/>
          <a:p>
            <a:r>
              <a:rPr lang="nl-NL" dirty="0" smtClean="0"/>
              <a:t>Humor in </a:t>
            </a:r>
            <a:r>
              <a:rPr lang="nl-NL" dirty="0" err="1" smtClean="0"/>
              <a:t>Mail-Art</a:t>
            </a:r>
            <a:endParaRPr lang="nl-NL" dirty="0"/>
          </a:p>
        </p:txBody>
      </p:sp>
    </p:spTree>
  </p:cSld>
  <p:clrMapOvr>
    <a:masterClrMapping/>
  </p:clrMapOvr>
  <p:transition spd="med">
    <p:wipe dir="d"/>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78</a:t>
            </a:fld>
            <a:endParaRPr lang="nl-NL"/>
          </a:p>
        </p:txBody>
      </p:sp>
      <p:pic>
        <p:nvPicPr>
          <p:cNvPr id="7" name="Afbeelding 6" descr="fake_it.jpg"/>
          <p:cNvPicPr>
            <a:picLocks noChangeAspect="1"/>
          </p:cNvPicPr>
          <p:nvPr/>
        </p:nvPicPr>
        <p:blipFill>
          <a:blip r:embed="rId2"/>
          <a:stretch>
            <a:fillRect/>
          </a:stretch>
        </p:blipFill>
        <p:spPr>
          <a:xfrm>
            <a:off x="571472" y="1071546"/>
            <a:ext cx="3876022" cy="4500594"/>
          </a:xfrm>
          <a:prstGeom prst="rect">
            <a:avLst/>
          </a:prstGeom>
        </p:spPr>
      </p:pic>
      <p:sp>
        <p:nvSpPr>
          <p:cNvPr id="9" name="Tekstvak 8"/>
          <p:cNvSpPr txBox="1"/>
          <p:nvPr/>
        </p:nvSpPr>
        <p:spPr>
          <a:xfrm>
            <a:off x="5786446" y="1428736"/>
            <a:ext cx="1896225" cy="369332"/>
          </a:xfrm>
          <a:prstGeom prst="rect">
            <a:avLst/>
          </a:prstGeom>
          <a:noFill/>
        </p:spPr>
        <p:txBody>
          <a:bodyPr wrap="none" rtlCol="0">
            <a:spAutoFit/>
          </a:bodyPr>
          <a:lstStyle/>
          <a:p>
            <a:r>
              <a:rPr lang="nl-NL" dirty="0" err="1" smtClean="0"/>
              <a:t>Agressive</a:t>
            </a:r>
            <a:r>
              <a:rPr lang="nl-NL" dirty="0" smtClean="0"/>
              <a:t> </a:t>
            </a:r>
            <a:r>
              <a:rPr lang="nl-NL" dirty="0" err="1" smtClean="0"/>
              <a:t>Mail-Art</a:t>
            </a:r>
            <a:endParaRPr lang="nl-NL" dirty="0"/>
          </a:p>
        </p:txBody>
      </p:sp>
    </p:spTree>
  </p:cSld>
  <p:clrMapOvr>
    <a:masterClrMapping/>
  </p:clrMapOvr>
  <p:transition spd="med">
    <p:wipe dir="d"/>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79</a:t>
            </a:fld>
            <a:endParaRPr lang="nl-NL"/>
          </a:p>
        </p:txBody>
      </p:sp>
      <p:pic>
        <p:nvPicPr>
          <p:cNvPr id="5" name="Afbeelding 4" descr="serie 2001 for Litsa.jpg"/>
          <p:cNvPicPr>
            <a:picLocks noChangeAspect="1"/>
          </p:cNvPicPr>
          <p:nvPr/>
        </p:nvPicPr>
        <p:blipFill>
          <a:blip r:embed="rId3" cstate="print"/>
          <a:stretch>
            <a:fillRect/>
          </a:stretch>
        </p:blipFill>
        <p:spPr>
          <a:xfrm>
            <a:off x="571472" y="428603"/>
            <a:ext cx="8373446" cy="5745283"/>
          </a:xfrm>
          <a:prstGeom prst="rect">
            <a:avLst/>
          </a:prstGeom>
        </p:spPr>
      </p:pic>
    </p:spTree>
  </p:cSld>
  <p:clrMapOvr>
    <a:masterClrMapping/>
  </p:clrMapOvr>
  <p:transition spd="med">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8</a:t>
            </a:fld>
            <a:endParaRPr lang="nl-NL"/>
          </a:p>
        </p:txBody>
      </p:sp>
      <p:sp>
        <p:nvSpPr>
          <p:cNvPr id="5" name="Rechthoek 4"/>
          <p:cNvSpPr/>
          <p:nvPr/>
        </p:nvSpPr>
        <p:spPr>
          <a:xfrm>
            <a:off x="2143108" y="1071546"/>
            <a:ext cx="4572000" cy="4093428"/>
          </a:xfrm>
          <a:prstGeom prst="rect">
            <a:avLst/>
          </a:prstGeom>
        </p:spPr>
        <p:txBody>
          <a:bodyPr>
            <a:spAutoFit/>
          </a:bodyPr>
          <a:lstStyle/>
          <a:p>
            <a:r>
              <a:rPr lang="en-US" sz="4400" b="1" dirty="0" smtClean="0"/>
              <a:t>Fluxus</a:t>
            </a:r>
            <a:r>
              <a:rPr lang="en-US" dirty="0" smtClean="0"/>
              <a:t>—a name taken from a </a:t>
            </a:r>
            <a:r>
              <a:rPr lang="en-US" dirty="0" smtClean="0">
                <a:hlinkClick r:id="rId2" action="ppaction://hlinkfile" tooltip="Latin"/>
              </a:rPr>
              <a:t>Latin</a:t>
            </a:r>
            <a:r>
              <a:rPr lang="en-US" dirty="0" smtClean="0"/>
              <a:t> word meaning </a:t>
            </a:r>
            <a:r>
              <a:rPr lang="en-US" sz="5400" dirty="0" smtClean="0">
                <a:solidFill>
                  <a:srgbClr val="FF0000"/>
                </a:solidFill>
              </a:rPr>
              <a:t>"to flow"</a:t>
            </a:r>
            <a:r>
              <a:rPr lang="en-US" dirty="0" smtClean="0"/>
              <a:t>—is an international network of artists, composers and designers noted for blending different artistic media and disciplines in the 1960s. They have been active in </a:t>
            </a:r>
            <a:r>
              <a:rPr lang="en-US" dirty="0" smtClean="0">
                <a:hlinkClick r:id="rId3" action="ppaction://hlinkfile" tooltip="Neo-Dada"/>
              </a:rPr>
              <a:t>Neo-Dada</a:t>
            </a:r>
            <a:r>
              <a:rPr lang="en-US" dirty="0" smtClean="0"/>
              <a:t> </a:t>
            </a:r>
            <a:r>
              <a:rPr lang="en-US" dirty="0" smtClean="0">
                <a:hlinkClick r:id="rId4" action="ppaction://hlinkfile" tooltip="Noise music"/>
              </a:rPr>
              <a:t>noise music</a:t>
            </a:r>
            <a:r>
              <a:rPr lang="en-US" dirty="0" smtClean="0"/>
              <a:t> and </a:t>
            </a:r>
            <a:r>
              <a:rPr lang="en-US" dirty="0" smtClean="0">
                <a:hlinkClick r:id="rId5" action="ppaction://hlinkfile" tooltip="Visual art"/>
              </a:rPr>
              <a:t>visual art</a:t>
            </a:r>
            <a:r>
              <a:rPr lang="en-US" dirty="0" smtClean="0"/>
              <a:t> as well as </a:t>
            </a:r>
            <a:r>
              <a:rPr lang="en-US" dirty="0" smtClean="0">
                <a:hlinkClick r:id="rId6" action="ppaction://hlinkfile" tooltip="Literature"/>
              </a:rPr>
              <a:t>literature</a:t>
            </a:r>
            <a:r>
              <a:rPr lang="en-US" dirty="0" smtClean="0"/>
              <a:t>, </a:t>
            </a:r>
            <a:r>
              <a:rPr lang="en-US" dirty="0" smtClean="0">
                <a:hlinkClick r:id="rId7" action="ppaction://hlinkfile" tooltip="Urban planning"/>
              </a:rPr>
              <a:t>urban planning</a:t>
            </a:r>
            <a:r>
              <a:rPr lang="en-US" dirty="0" smtClean="0"/>
              <a:t>, </a:t>
            </a:r>
            <a:r>
              <a:rPr lang="en-US" dirty="0" smtClean="0">
                <a:hlinkClick r:id="rId8" action="ppaction://hlinkfile" tooltip="Architecture"/>
              </a:rPr>
              <a:t>architecture</a:t>
            </a:r>
            <a:r>
              <a:rPr lang="en-US" dirty="0" smtClean="0"/>
              <a:t>, and </a:t>
            </a:r>
            <a:r>
              <a:rPr lang="en-US" dirty="0" smtClean="0">
                <a:hlinkClick r:id="rId9" action="ppaction://hlinkfile" tooltip="Design"/>
              </a:rPr>
              <a:t>design</a:t>
            </a:r>
            <a:r>
              <a:rPr lang="en-US" dirty="0" smtClean="0"/>
              <a:t>. Fluxus is often described as </a:t>
            </a:r>
            <a:r>
              <a:rPr lang="en-US" dirty="0" smtClean="0">
                <a:hlinkClick r:id="rId10" action="ppaction://hlinkfile" tooltip="Intermedia"/>
              </a:rPr>
              <a:t>intermedia</a:t>
            </a:r>
            <a:r>
              <a:rPr lang="en-US" dirty="0" smtClean="0"/>
              <a:t>, a term coined by Fluxus artist </a:t>
            </a:r>
            <a:r>
              <a:rPr lang="en-US" dirty="0" smtClean="0">
                <a:hlinkClick r:id="rId11" action="ppaction://hlinkfile" tooltip="Dick Higgins"/>
              </a:rPr>
              <a:t>Dick Higgins</a:t>
            </a:r>
            <a:r>
              <a:rPr lang="en-US" dirty="0" smtClean="0"/>
              <a:t> in a famous 1966 essay.</a:t>
            </a:r>
            <a:endParaRPr lang="nl-NL" dirty="0"/>
          </a:p>
        </p:txBody>
      </p:sp>
      <p:sp>
        <p:nvSpPr>
          <p:cNvPr id="6" name="Tekstvak 5"/>
          <p:cNvSpPr txBox="1"/>
          <p:nvPr/>
        </p:nvSpPr>
        <p:spPr>
          <a:xfrm>
            <a:off x="5786446" y="5643578"/>
            <a:ext cx="2338910" cy="369332"/>
          </a:xfrm>
          <a:prstGeom prst="rect">
            <a:avLst/>
          </a:prstGeom>
          <a:noFill/>
        </p:spPr>
        <p:txBody>
          <a:bodyPr wrap="none" rtlCol="0">
            <a:spAutoFit/>
          </a:bodyPr>
          <a:lstStyle/>
          <a:p>
            <a:r>
              <a:rPr lang="nl-NL" dirty="0" err="1" smtClean="0"/>
              <a:t>Source</a:t>
            </a:r>
            <a:r>
              <a:rPr lang="nl-NL" dirty="0" smtClean="0"/>
              <a:t>: </a:t>
            </a:r>
            <a:r>
              <a:rPr lang="nl-NL" dirty="0" err="1" smtClean="0"/>
              <a:t>Wikipedia</a:t>
            </a:r>
            <a:r>
              <a:rPr lang="nl-NL" dirty="0" smtClean="0"/>
              <a:t> (UK)</a:t>
            </a:r>
            <a:endParaRPr lang="nl-NL" dirty="0"/>
          </a:p>
        </p:txBody>
      </p:sp>
    </p:spTree>
  </p:cSld>
  <p:clrMapOvr>
    <a:masterClrMapping/>
  </p:clrMapOvr>
  <p:transition spd="med">
    <p:wipe dir="d"/>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80</a:t>
            </a:fld>
            <a:endParaRPr lang="nl-NL"/>
          </a:p>
        </p:txBody>
      </p:sp>
      <p:pic>
        <p:nvPicPr>
          <p:cNvPr id="5" name="Afbeelding 4" descr="Scannen0004.jpg"/>
          <p:cNvPicPr>
            <a:picLocks noChangeAspect="1"/>
          </p:cNvPicPr>
          <p:nvPr/>
        </p:nvPicPr>
        <p:blipFill>
          <a:blip r:embed="rId2" cstate="print"/>
          <a:stretch>
            <a:fillRect/>
          </a:stretch>
        </p:blipFill>
        <p:spPr>
          <a:xfrm>
            <a:off x="1000100" y="714356"/>
            <a:ext cx="6950750" cy="4970804"/>
          </a:xfrm>
          <a:prstGeom prst="rect">
            <a:avLst/>
          </a:prstGeom>
        </p:spPr>
      </p:pic>
    </p:spTree>
  </p:cSld>
  <p:clrMapOvr>
    <a:masterClrMapping/>
  </p:clrMapOvr>
  <p:transition spd="med">
    <p:wipe dir="d"/>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81</a:t>
            </a:fld>
            <a:endParaRPr lang="nl-NL"/>
          </a:p>
        </p:txBody>
      </p:sp>
      <p:pic>
        <p:nvPicPr>
          <p:cNvPr id="5" name="Afbeelding 4" descr="2002_to_guy_bleus.jpg"/>
          <p:cNvPicPr>
            <a:picLocks noChangeAspect="1"/>
          </p:cNvPicPr>
          <p:nvPr/>
        </p:nvPicPr>
        <p:blipFill>
          <a:blip r:embed="rId3"/>
          <a:stretch>
            <a:fillRect/>
          </a:stretch>
        </p:blipFill>
        <p:spPr>
          <a:xfrm rot="16200000">
            <a:off x="1684679" y="-684604"/>
            <a:ext cx="5823317" cy="8192608"/>
          </a:xfrm>
          <a:prstGeom prst="rect">
            <a:avLst/>
          </a:prstGeom>
        </p:spPr>
      </p:pic>
    </p:spTree>
  </p:cSld>
  <p:clrMapOvr>
    <a:masterClrMapping/>
  </p:clrMapOvr>
  <p:transition spd="med">
    <p:wipe dir="d"/>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82</a:t>
            </a:fld>
            <a:endParaRPr lang="nl-NL"/>
          </a:p>
        </p:txBody>
      </p:sp>
      <p:pic>
        <p:nvPicPr>
          <p:cNvPr id="6" name="Afbeelding 5" descr="2004_RJ_to_Geof_Huth_nov_23.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spd="med">
    <p:wipe dir="d"/>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83</a:t>
            </a:fld>
            <a:endParaRPr lang="nl-NL"/>
          </a:p>
        </p:txBody>
      </p:sp>
      <p:pic>
        <p:nvPicPr>
          <p:cNvPr id="112643" name="Picture 3"/>
          <p:cNvPicPr>
            <a:picLocks noChangeAspect="1" noChangeArrowheads="1"/>
          </p:cNvPicPr>
          <p:nvPr/>
        </p:nvPicPr>
        <p:blipFill>
          <a:blip r:embed="rId3"/>
          <a:srcRect/>
          <a:stretch>
            <a:fillRect/>
          </a:stretch>
        </p:blipFill>
        <p:spPr bwMode="auto">
          <a:xfrm>
            <a:off x="0" y="0"/>
            <a:ext cx="9144000" cy="6857999"/>
          </a:xfrm>
          <a:prstGeom prst="rect">
            <a:avLst/>
          </a:prstGeom>
          <a:noFill/>
          <a:ln w="9525">
            <a:noFill/>
            <a:miter lim="800000"/>
            <a:headEnd/>
            <a:tailEnd/>
          </a:ln>
          <a:effectLst/>
        </p:spPr>
      </p:pic>
    </p:spTree>
  </p:cSld>
  <p:clrMapOvr>
    <a:masterClrMapping/>
  </p:clrMapOvr>
  <p:transition spd="med">
    <p:wipe dir="d"/>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84</a:t>
            </a:fld>
            <a:endParaRPr lang="nl-NL"/>
          </a:p>
        </p:txBody>
      </p:sp>
      <p:pic>
        <p:nvPicPr>
          <p:cNvPr id="7" name="Afbeelding 6" descr="2005_feb65_small.jpg"/>
          <p:cNvPicPr>
            <a:picLocks noChangeAspect="1"/>
          </p:cNvPicPr>
          <p:nvPr/>
        </p:nvPicPr>
        <p:blipFill>
          <a:blip r:embed="rId2"/>
          <a:stretch>
            <a:fillRect/>
          </a:stretch>
        </p:blipFill>
        <p:spPr>
          <a:xfrm>
            <a:off x="4714876" y="428604"/>
            <a:ext cx="3946471" cy="5500111"/>
          </a:xfrm>
          <a:prstGeom prst="rect">
            <a:avLst/>
          </a:prstGeom>
        </p:spPr>
      </p:pic>
      <p:sp>
        <p:nvSpPr>
          <p:cNvPr id="8" name="Tekstvak 7"/>
          <p:cNvSpPr txBox="1"/>
          <p:nvPr/>
        </p:nvSpPr>
        <p:spPr>
          <a:xfrm>
            <a:off x="785787" y="1071546"/>
            <a:ext cx="3571900" cy="923330"/>
          </a:xfrm>
          <a:prstGeom prst="rect">
            <a:avLst/>
          </a:prstGeom>
          <a:noFill/>
        </p:spPr>
        <p:txBody>
          <a:bodyPr wrap="square" rtlCol="0">
            <a:spAutoFit/>
          </a:bodyPr>
          <a:lstStyle/>
          <a:p>
            <a:r>
              <a:rPr lang="nl-NL" dirty="0" smtClean="0"/>
              <a:t>Sinds de komst van </a:t>
            </a:r>
            <a:r>
              <a:rPr lang="nl-NL" dirty="0" err="1" smtClean="0"/>
              <a:t>BLOG’s</a:t>
            </a:r>
            <a:r>
              <a:rPr lang="nl-NL" dirty="0" smtClean="0"/>
              <a:t> is veel van  wat er in </a:t>
            </a:r>
            <a:r>
              <a:rPr lang="nl-NL" dirty="0" err="1" smtClean="0"/>
              <a:t>Mail-Art</a:t>
            </a:r>
            <a:r>
              <a:rPr lang="nl-NL" dirty="0" smtClean="0"/>
              <a:t> gedaan wordt ook digitaal te volgen.</a:t>
            </a:r>
            <a:endParaRPr lang="nl-NL" dirty="0"/>
          </a:p>
        </p:txBody>
      </p:sp>
    </p:spTree>
  </p:cSld>
  <p:clrMapOvr>
    <a:masterClrMapping/>
  </p:clrMapOvr>
  <p:transition spd="med">
    <p:wipe dir="d"/>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85</a:t>
            </a:fld>
            <a:endParaRPr lang="nl-NL"/>
          </a:p>
        </p:txBody>
      </p:sp>
      <p:pic>
        <p:nvPicPr>
          <p:cNvPr id="111618"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ransition spd="med">
    <p:wipe dir="d"/>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86</a:t>
            </a:fld>
            <a:endParaRPr lang="nl-NL"/>
          </a:p>
        </p:txBody>
      </p:sp>
      <p:pic>
        <p:nvPicPr>
          <p:cNvPr id="94210" name="Picture 2" descr="D:\Mijn Scans\Scans_BLOGSPOT_IUOMA\Published_2005\2005_KB_b_small.jpg"/>
          <p:cNvPicPr>
            <a:picLocks noChangeAspect="1" noChangeArrowheads="1"/>
          </p:cNvPicPr>
          <p:nvPr/>
        </p:nvPicPr>
        <p:blipFill>
          <a:blip r:embed="rId2"/>
          <a:srcRect/>
          <a:stretch>
            <a:fillRect/>
          </a:stretch>
        </p:blipFill>
        <p:spPr bwMode="auto">
          <a:xfrm>
            <a:off x="0" y="1"/>
            <a:ext cx="9144000" cy="6486574"/>
          </a:xfrm>
          <a:prstGeom prst="rect">
            <a:avLst/>
          </a:prstGeom>
          <a:noFill/>
        </p:spPr>
      </p:pic>
    </p:spTree>
  </p:cSld>
  <p:clrMapOvr>
    <a:masterClrMapping/>
  </p:clrMapOvr>
  <p:transition spd="med">
    <p:wipe dir="d"/>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87</a:t>
            </a:fld>
            <a:endParaRPr lang="nl-NL"/>
          </a:p>
        </p:txBody>
      </p:sp>
      <p:pic>
        <p:nvPicPr>
          <p:cNvPr id="1026" name="Picture 2" descr="C:\Users\Ruud\AppData\Local\Microsoft\Windows\Temporary Internet Files\Content.Outlook\WIA1T4Q5\Mapping correspondence (4).jpg"/>
          <p:cNvPicPr>
            <a:picLocks noChangeAspect="1" noChangeArrowheads="1"/>
          </p:cNvPicPr>
          <p:nvPr/>
        </p:nvPicPr>
        <p:blipFill>
          <a:blip r:embed="rId2"/>
          <a:srcRect/>
          <a:stretch>
            <a:fillRect/>
          </a:stretch>
        </p:blipFill>
        <p:spPr bwMode="auto">
          <a:xfrm>
            <a:off x="0" y="0"/>
            <a:ext cx="9119229" cy="6858000"/>
          </a:xfrm>
          <a:prstGeom prst="rect">
            <a:avLst/>
          </a:prstGeom>
          <a:noFill/>
        </p:spPr>
      </p:pic>
    </p:spTree>
  </p:cSld>
  <p:clrMapOvr>
    <a:masterClrMapping/>
  </p:clrMapOvr>
  <p:transition spd="med">
    <p:wipe dir="d"/>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88</a:t>
            </a:fld>
            <a:endParaRPr lang="nl-NL"/>
          </a:p>
        </p:txBody>
      </p:sp>
      <p:pic>
        <p:nvPicPr>
          <p:cNvPr id="1026" name="Picture 2"/>
          <p:cNvPicPr>
            <a:picLocks noChangeAspect="1" noChangeArrowheads="1"/>
          </p:cNvPicPr>
          <p:nvPr/>
        </p:nvPicPr>
        <p:blipFill>
          <a:blip r:embed="rId2"/>
          <a:srcRect/>
          <a:stretch>
            <a:fillRect/>
          </a:stretch>
        </p:blipFill>
        <p:spPr bwMode="auto">
          <a:xfrm>
            <a:off x="0" y="0"/>
            <a:ext cx="10072726" cy="7334250"/>
          </a:xfrm>
          <a:prstGeom prst="rect">
            <a:avLst/>
          </a:prstGeom>
          <a:noFill/>
          <a:ln w="9525">
            <a:noFill/>
            <a:miter lim="800000"/>
            <a:headEnd/>
            <a:tailEnd/>
          </a:ln>
          <a:effectLst/>
        </p:spPr>
      </p:pic>
    </p:spTree>
  </p:cSld>
  <p:clrMapOvr>
    <a:masterClrMapping/>
  </p:clrMapOvr>
  <p:transition spd="med">
    <p:wipe dir="d"/>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89</a:t>
            </a:fld>
            <a:endParaRPr lang="nl-NL"/>
          </a:p>
        </p:txBody>
      </p:sp>
      <p:sp>
        <p:nvSpPr>
          <p:cNvPr id="5" name="Rechthoek 4"/>
          <p:cNvSpPr/>
          <p:nvPr/>
        </p:nvSpPr>
        <p:spPr>
          <a:xfrm>
            <a:off x="2000232" y="2357430"/>
            <a:ext cx="5214974" cy="156966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nl-NL" sz="9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Q’s </a:t>
            </a:r>
            <a:r>
              <a:rPr lang="nl-NL" sz="9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nl-NL"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spd="med">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BC821D6-2DA7-4989-A093-5964D29454F1}" type="datetime1">
              <a:rPr lang="nl-NL" smtClean="0"/>
              <a:pPr/>
              <a:t>24-12-2008</a:t>
            </a:fld>
            <a:endParaRPr lang="nl-NL"/>
          </a:p>
        </p:txBody>
      </p:sp>
      <p:sp>
        <p:nvSpPr>
          <p:cNvPr id="3" name="Tijdelijke aanduiding voor voettekst 2"/>
          <p:cNvSpPr>
            <a:spLocks noGrp="1"/>
          </p:cNvSpPr>
          <p:nvPr>
            <p:ph type="ftr" sz="quarter" idx="11"/>
          </p:nvPr>
        </p:nvSpPr>
        <p:spPr/>
        <p:txBody>
          <a:bodyPr/>
          <a:lstStyle/>
          <a:p>
            <a:r>
              <a:rPr lang="nl-NL" smtClean="0"/>
              <a:t>Mail-Art  -  Ruud Janssen</a:t>
            </a:r>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9</a:t>
            </a:fld>
            <a:endParaRPr lang="nl-NL"/>
          </a:p>
        </p:txBody>
      </p:sp>
      <p:pic>
        <p:nvPicPr>
          <p:cNvPr id="2050" name="Picture 2" descr="http://www.fluxus.org/FluxusDiagramX.gif"/>
          <p:cNvPicPr>
            <a:picLocks noChangeAspect="1" noChangeArrowheads="1"/>
          </p:cNvPicPr>
          <p:nvPr/>
        </p:nvPicPr>
        <p:blipFill>
          <a:blip r:embed="rId2"/>
          <a:srcRect/>
          <a:stretch>
            <a:fillRect/>
          </a:stretch>
        </p:blipFill>
        <p:spPr bwMode="auto">
          <a:xfrm>
            <a:off x="285720" y="214290"/>
            <a:ext cx="8334375" cy="6096001"/>
          </a:xfrm>
          <a:prstGeom prst="rect">
            <a:avLst/>
          </a:prstGeom>
          <a:noFill/>
        </p:spPr>
      </p:pic>
    </p:spTree>
  </p:cSld>
  <p:clrMapOvr>
    <a:masterClrMapping/>
  </p:clrMapOvr>
  <p:transition spd="med">
    <p:wipe dir="d"/>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286000" y="500043"/>
            <a:ext cx="4572000" cy="5632311"/>
          </a:xfrm>
          <a:prstGeom prst="rect">
            <a:avLst/>
          </a:prstGeom>
        </p:spPr>
        <p:txBody>
          <a:bodyPr wrap="square">
            <a:spAutoFit/>
          </a:bodyPr>
          <a:lstStyle/>
          <a:p>
            <a:r>
              <a:rPr lang="nl-NL" b="1" dirty="0" smtClean="0"/>
              <a:t>Ruud Janssen</a:t>
            </a:r>
            <a:r>
              <a:rPr lang="nl-NL" dirty="0" smtClean="0"/>
              <a:t> (1959) is een Nederlands kunstenaar. In het dagelijks leven is hij docent. Hij woont en werkt in Breda.</a:t>
            </a:r>
          </a:p>
          <a:p>
            <a:endParaRPr lang="nl-NL" dirty="0" smtClean="0"/>
          </a:p>
          <a:p>
            <a:r>
              <a:rPr lang="nl-NL" b="1" dirty="0" smtClean="0"/>
              <a:t>Levensloop</a:t>
            </a:r>
          </a:p>
          <a:p>
            <a:r>
              <a:rPr lang="nl-NL" dirty="0" smtClean="0"/>
              <a:t>Janssen heeft sinds 1980 diverse tentoonstellingen, publicaties en interviews georganiseerd in het Mail Art netwerk. In 1985 was hij een van de eerste kunstenaars die experimenteerde met datacommunicatie middels een eigen BBS (Bulletin Board System) om zijn </a:t>
            </a:r>
            <a:r>
              <a:rPr lang="nl-NL" dirty="0" err="1" smtClean="0"/>
              <a:t>mail-art</a:t>
            </a:r>
            <a:r>
              <a:rPr lang="nl-NL" dirty="0" smtClean="0"/>
              <a:t> tijdschrift elektronisch toegankelijk te maken. In de jaren 1994 tot 2001 interviewde hij meer dan 80 </a:t>
            </a:r>
            <a:r>
              <a:rPr lang="nl-NL" dirty="0" err="1" smtClean="0"/>
              <a:t>Mail-Art</a:t>
            </a:r>
            <a:r>
              <a:rPr lang="nl-NL" dirty="0" smtClean="0"/>
              <a:t> en </a:t>
            </a:r>
            <a:r>
              <a:rPr lang="nl-NL" dirty="0" err="1" smtClean="0"/>
              <a:t>Fluxus-kunstenaars</a:t>
            </a:r>
            <a:r>
              <a:rPr lang="nl-NL" dirty="0" smtClean="0"/>
              <a:t>. De resultaten publiceerde hij in boekjes en later ook op het Internet.</a:t>
            </a:r>
          </a:p>
          <a:p>
            <a:endParaRPr lang="nl-NL" dirty="0" smtClean="0"/>
          </a:p>
          <a:p>
            <a:r>
              <a:rPr lang="nl-NL" b="1" dirty="0" smtClean="0"/>
              <a:t>Contact</a:t>
            </a:r>
          </a:p>
          <a:p>
            <a:r>
              <a:rPr lang="nl-NL" dirty="0" err="1" smtClean="0"/>
              <a:t>P.O.Box</a:t>
            </a:r>
            <a:r>
              <a:rPr lang="nl-NL" dirty="0" smtClean="0"/>
              <a:t> 1055 / 4801 BB Breda / </a:t>
            </a:r>
            <a:r>
              <a:rPr lang="nl-NL" dirty="0" err="1" smtClean="0"/>
              <a:t>Netherlands</a:t>
            </a:r>
            <a:endParaRPr lang="nl-NL" dirty="0" smtClean="0"/>
          </a:p>
          <a:p>
            <a:r>
              <a:rPr lang="nl-NL" dirty="0" smtClean="0"/>
              <a:t>E-mail: </a:t>
            </a:r>
            <a:r>
              <a:rPr lang="nl-NL" dirty="0" smtClean="0">
                <a:hlinkClick r:id="rId2"/>
              </a:rPr>
              <a:t>info@</a:t>
            </a:r>
            <a:r>
              <a:rPr lang="nl-NL" dirty="0" err="1" smtClean="0">
                <a:hlinkClick r:id="rId2"/>
              </a:rPr>
              <a:t>iuoma.org</a:t>
            </a:r>
            <a:r>
              <a:rPr lang="nl-NL" dirty="0" smtClean="0"/>
              <a:t> </a:t>
            </a:r>
          </a:p>
        </p:txBody>
      </p:sp>
      <p:sp>
        <p:nvSpPr>
          <p:cNvPr id="3" name="Tijdelijke aanduiding voor datum 2"/>
          <p:cNvSpPr>
            <a:spLocks noGrp="1"/>
          </p:cNvSpPr>
          <p:nvPr>
            <p:ph type="dt" sz="half" idx="10"/>
          </p:nvPr>
        </p:nvSpPr>
        <p:spPr/>
        <p:txBody>
          <a:bodyPr/>
          <a:lstStyle/>
          <a:p>
            <a:fld id="{3DF803B7-E8C7-48E8-B615-86C8879D71AD}" type="datetime1">
              <a:rPr lang="nl-NL" smtClean="0"/>
              <a:pPr/>
              <a:t>24-12-2008</a:t>
            </a:fld>
            <a:endParaRPr lang="nl-NL"/>
          </a:p>
        </p:txBody>
      </p:sp>
      <p:sp>
        <p:nvSpPr>
          <p:cNvPr id="4" name="Tijdelijke aanduiding voor dianummer 3"/>
          <p:cNvSpPr>
            <a:spLocks noGrp="1"/>
          </p:cNvSpPr>
          <p:nvPr>
            <p:ph type="sldNum" sz="quarter" idx="12"/>
          </p:nvPr>
        </p:nvSpPr>
        <p:spPr/>
        <p:txBody>
          <a:bodyPr/>
          <a:lstStyle/>
          <a:p>
            <a:fld id="{8DD9E7B2-9427-4F66-A405-3400DF7AB87C}" type="slidenum">
              <a:rPr lang="nl-NL" smtClean="0"/>
              <a:pPr/>
              <a:t>90</a:t>
            </a:fld>
            <a:endParaRPr lang="nl-NL"/>
          </a:p>
        </p:txBody>
      </p:sp>
      <p:sp>
        <p:nvSpPr>
          <p:cNvPr id="5" name="Tijdelijke aanduiding voor voettekst 4"/>
          <p:cNvSpPr>
            <a:spLocks noGrp="1"/>
          </p:cNvSpPr>
          <p:nvPr>
            <p:ph type="ftr" sz="quarter" idx="11"/>
          </p:nvPr>
        </p:nvSpPr>
        <p:spPr/>
        <p:txBody>
          <a:bodyPr/>
          <a:lstStyle/>
          <a:p>
            <a:r>
              <a:rPr lang="nl-NL" smtClean="0"/>
              <a:t>Mail-Art  -  Ruud Janssen</a:t>
            </a:r>
            <a:endParaRPr lang="nl-NL"/>
          </a:p>
        </p:txBody>
      </p:sp>
    </p:spTree>
  </p:cSld>
  <p:clrMapOvr>
    <a:masterClrMapping/>
  </p:clrMapOvr>
  <p:transition spd="med">
    <p:wipe dir="d"/>
  </p:transition>
  <p:timing>
    <p:tnLst>
      <p:par>
        <p:cTn id="1" dur="indefinite" restart="never" nodeType="tmRoot"/>
      </p:par>
    </p:tnLst>
  </p:timing>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414</TotalTime>
  <Words>3228</Words>
  <Application>Microsoft Office PowerPoint</Application>
  <PresentationFormat>Diavoorstelling (4:3)</PresentationFormat>
  <Paragraphs>427</Paragraphs>
  <Slides>90</Slides>
  <Notes>16</Notes>
  <HiddenSlides>0</HiddenSlides>
  <MMClips>0</MMClips>
  <ScaleCrop>false</ScaleCrop>
  <HeadingPairs>
    <vt:vector size="4" baseType="variant">
      <vt:variant>
        <vt:lpstr>Thema</vt:lpstr>
      </vt:variant>
      <vt:variant>
        <vt:i4>1</vt:i4>
      </vt:variant>
      <vt:variant>
        <vt:lpstr>Diatitels</vt:lpstr>
      </vt:variant>
      <vt:variant>
        <vt:i4>90</vt:i4>
      </vt:variant>
    </vt:vector>
  </HeadingPairs>
  <TitlesOfParts>
    <vt:vector size="91" baseType="lpstr">
      <vt:lpstr>Office-thema</vt:lpstr>
      <vt:lpstr>Mail-Art</vt:lpstr>
      <vt:lpstr>What is Mail-Art?</vt:lpstr>
      <vt:lpstr>Dia 3</vt:lpstr>
      <vt:lpstr>Dia 4</vt:lpstr>
      <vt:lpstr>Dia 5</vt:lpstr>
      <vt:lpstr>Dia 6</vt:lpstr>
      <vt:lpstr>Dia 7</vt:lpstr>
      <vt:lpstr>Dia 8</vt:lpstr>
      <vt:lpstr>Dia 9</vt:lpstr>
      <vt:lpstr>Dia 10</vt:lpstr>
      <vt:lpstr>Dia 11</vt:lpstr>
      <vt:lpstr>Dia 12</vt:lpstr>
      <vt:lpstr>Dia 13</vt:lpstr>
      <vt:lpstr>Dia 14</vt:lpstr>
      <vt:lpstr>Dia 15</vt:lpstr>
      <vt:lpstr>Dia 16</vt:lpstr>
      <vt:lpstr>Dia 17</vt:lpstr>
      <vt:lpstr>Dia 18</vt:lpstr>
      <vt:lpstr>Dia 19</vt:lpstr>
      <vt:lpstr>Dia 20</vt:lpstr>
      <vt:lpstr>Dia 21</vt:lpstr>
      <vt:lpstr>Dia 22</vt:lpstr>
      <vt:lpstr>Dia 23</vt:lpstr>
      <vt:lpstr>Dia 24</vt:lpstr>
      <vt:lpstr>Dia 25</vt:lpstr>
      <vt:lpstr>Dia 26</vt:lpstr>
      <vt:lpstr>Dia 27</vt:lpstr>
      <vt:lpstr>Dia 28</vt:lpstr>
      <vt:lpstr>Dia 29</vt:lpstr>
      <vt:lpstr>Dia 30</vt:lpstr>
      <vt:lpstr>Dia 31</vt:lpstr>
      <vt:lpstr>Dia 32</vt:lpstr>
      <vt:lpstr>Dia 33</vt:lpstr>
      <vt:lpstr>Dia 34</vt:lpstr>
      <vt:lpstr>Dia 35</vt:lpstr>
      <vt:lpstr>Dia 36</vt:lpstr>
      <vt:lpstr>Dia 37</vt:lpstr>
      <vt:lpstr>Dia 38</vt:lpstr>
      <vt:lpstr>Dia 39</vt:lpstr>
      <vt:lpstr>Dia 40</vt:lpstr>
      <vt:lpstr>Dia 41</vt:lpstr>
      <vt:lpstr>Dia 42</vt:lpstr>
      <vt:lpstr>Dia 43</vt:lpstr>
      <vt:lpstr>Dia 44</vt:lpstr>
      <vt:lpstr>Dia 45</vt:lpstr>
      <vt:lpstr>Dia 46</vt:lpstr>
      <vt:lpstr>Dia 47</vt:lpstr>
      <vt:lpstr>Dia 48</vt:lpstr>
      <vt:lpstr>Dia 49</vt:lpstr>
      <vt:lpstr>Dia 50</vt:lpstr>
      <vt:lpstr>Dia 51</vt:lpstr>
      <vt:lpstr>Dia 52</vt:lpstr>
      <vt:lpstr>Dia 53</vt:lpstr>
      <vt:lpstr>Dia 54</vt:lpstr>
      <vt:lpstr>Dia 55</vt:lpstr>
      <vt:lpstr>Dia 56</vt:lpstr>
      <vt:lpstr>Dia 57</vt:lpstr>
      <vt:lpstr>Dia 58</vt:lpstr>
      <vt:lpstr>Dia 59</vt:lpstr>
      <vt:lpstr>Dia 60</vt:lpstr>
      <vt:lpstr>Dia 61</vt:lpstr>
      <vt:lpstr>Dia 62</vt:lpstr>
      <vt:lpstr>Dia 63</vt:lpstr>
      <vt:lpstr>Dia 64</vt:lpstr>
      <vt:lpstr>Dia 65</vt:lpstr>
      <vt:lpstr>Dia 66</vt:lpstr>
      <vt:lpstr>Dia 67</vt:lpstr>
      <vt:lpstr>Dia 68</vt:lpstr>
      <vt:lpstr>Dia 69</vt:lpstr>
      <vt:lpstr>Dia 70</vt:lpstr>
      <vt:lpstr>Dia 71</vt:lpstr>
      <vt:lpstr>Dia 72</vt:lpstr>
      <vt:lpstr>Dia 73</vt:lpstr>
      <vt:lpstr>Dia 74</vt:lpstr>
      <vt:lpstr>Dia 75</vt:lpstr>
      <vt:lpstr>Dia 76</vt:lpstr>
      <vt:lpstr>Dia 77</vt:lpstr>
      <vt:lpstr>Dia 78</vt:lpstr>
      <vt:lpstr>Dia 79</vt:lpstr>
      <vt:lpstr>Dia 80</vt:lpstr>
      <vt:lpstr>Dia 81</vt:lpstr>
      <vt:lpstr>Dia 82</vt:lpstr>
      <vt:lpstr>Dia 83</vt:lpstr>
      <vt:lpstr>Dia 84</vt:lpstr>
      <vt:lpstr>Dia 85</vt:lpstr>
      <vt:lpstr>Dia 86</vt:lpstr>
      <vt:lpstr>Dia 87</vt:lpstr>
      <vt:lpstr>Dia 88</vt:lpstr>
      <vt:lpstr>Dia 89</vt:lpstr>
      <vt:lpstr>Dia 90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Mail-Art</dc:title>
  <dc:creator>Ruud</dc:creator>
  <cp:lastModifiedBy>Ruud</cp:lastModifiedBy>
  <cp:revision>61</cp:revision>
  <dcterms:created xsi:type="dcterms:W3CDTF">2008-09-01T18:02:50Z</dcterms:created>
  <dcterms:modified xsi:type="dcterms:W3CDTF">2008-12-24T08:27:16Z</dcterms:modified>
</cp:coreProperties>
</file>